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386" r:id="rId2"/>
    <p:sldId id="411" r:id="rId3"/>
    <p:sldId id="398" r:id="rId4"/>
    <p:sldId id="412" r:id="rId5"/>
    <p:sldId id="413" r:id="rId6"/>
    <p:sldId id="416" r:id="rId7"/>
    <p:sldId id="390" r:id="rId8"/>
    <p:sldId id="403" r:id="rId9"/>
    <p:sldId id="299" r:id="rId10"/>
    <p:sldId id="300" r:id="rId11"/>
    <p:sldId id="301" r:id="rId12"/>
    <p:sldId id="302" r:id="rId13"/>
    <p:sldId id="303" r:id="rId14"/>
    <p:sldId id="304" r:id="rId15"/>
    <p:sldId id="305" r:id="rId16"/>
    <p:sldId id="306" r:id="rId17"/>
    <p:sldId id="307" r:id="rId18"/>
    <p:sldId id="295" r:id="rId19"/>
    <p:sldId id="308" r:id="rId20"/>
    <p:sldId id="309" r:id="rId21"/>
    <p:sldId id="310" r:id="rId22"/>
    <p:sldId id="311" r:id="rId23"/>
    <p:sldId id="312" r:id="rId24"/>
    <p:sldId id="414" r:id="rId25"/>
    <p:sldId id="315" r:id="rId26"/>
    <p:sldId id="314" r:id="rId27"/>
    <p:sldId id="316" r:id="rId28"/>
    <p:sldId id="317" r:id="rId29"/>
    <p:sldId id="396" r:id="rId30"/>
    <p:sldId id="380" r:id="rId31"/>
    <p:sldId id="407" r:id="rId32"/>
    <p:sldId id="313" r:id="rId33"/>
    <p:sldId id="319" r:id="rId34"/>
    <p:sldId id="320" r:id="rId35"/>
    <p:sldId id="415" r:id="rId36"/>
    <p:sldId id="321" r:id="rId37"/>
    <p:sldId id="328" r:id="rId38"/>
    <p:sldId id="329" r:id="rId39"/>
    <p:sldId id="330" r:id="rId40"/>
    <p:sldId id="331" r:id="rId41"/>
    <p:sldId id="332" r:id="rId42"/>
    <p:sldId id="322" r:id="rId43"/>
    <p:sldId id="333" r:id="rId44"/>
    <p:sldId id="334" r:id="rId45"/>
    <p:sldId id="335" r:id="rId46"/>
    <p:sldId id="336" r:id="rId47"/>
    <p:sldId id="337" r:id="rId48"/>
    <p:sldId id="421" r:id="rId49"/>
    <p:sldId id="285" r:id="rId50"/>
    <p:sldId id="422" r:id="rId51"/>
    <p:sldId id="423" r:id="rId52"/>
    <p:sldId id="432" r:id="rId53"/>
    <p:sldId id="424" r:id="rId54"/>
    <p:sldId id="425" r:id="rId55"/>
    <p:sldId id="426" r:id="rId56"/>
    <p:sldId id="427" r:id="rId57"/>
    <p:sldId id="428" r:id="rId58"/>
    <p:sldId id="429" r:id="rId59"/>
    <p:sldId id="430" r:id="rId60"/>
    <p:sldId id="431" r:id="rId61"/>
    <p:sldId id="433" r:id="rId62"/>
    <p:sldId id="434" r:id="rId63"/>
    <p:sldId id="435" r:id="rId64"/>
    <p:sldId id="436" r:id="rId65"/>
    <p:sldId id="437" r:id="rId66"/>
    <p:sldId id="417" r:id="rId67"/>
    <p:sldId id="419" r:id="rId68"/>
    <p:sldId id="420"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93B9"/>
    <a:srgbClr val="1F828B"/>
    <a:srgbClr val="00C2E2"/>
    <a:srgbClr val="00FDC8"/>
    <a:srgbClr val="00C600"/>
    <a:srgbClr val="F5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1" autoAdjust="0"/>
    <p:restoredTop sz="77630" autoAdjust="0"/>
  </p:normalViewPr>
  <p:slideViewPr>
    <p:cSldViewPr snapToGrid="0" snapToObjects="1">
      <p:cViewPr varScale="1">
        <p:scale>
          <a:sx n="76" d="100"/>
          <a:sy n="76" d="100"/>
        </p:scale>
        <p:origin x="1594"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1EC52D-4E91-1143-A289-E91DA1B377BE}" type="datetimeFigureOut">
              <a:rPr lang="en-US" smtClean="0"/>
              <a:t>10/4/2017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0748E-6AFA-894C-8CCC-687E00A88706}" type="slidenum">
              <a:rPr lang="en-US" smtClean="0"/>
              <a:t>‹#›</a:t>
            </a:fld>
            <a:endParaRPr lang="en-US"/>
          </a:p>
        </p:txBody>
      </p:sp>
    </p:spTree>
    <p:extLst>
      <p:ext uri="{BB962C8B-B14F-4D97-AF65-F5344CB8AC3E}">
        <p14:creationId xmlns:p14="http://schemas.microsoft.com/office/powerpoint/2010/main" val="499690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1</a:t>
            </a:fld>
            <a:endParaRPr lang="en-US"/>
          </a:p>
        </p:txBody>
      </p:sp>
    </p:spTree>
    <p:extLst>
      <p:ext uri="{BB962C8B-B14F-4D97-AF65-F5344CB8AC3E}">
        <p14:creationId xmlns:p14="http://schemas.microsoft.com/office/powerpoint/2010/main" val="2444220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DIN-Medium"/>
                <a:ea typeface="+mn-ea"/>
                <a:cs typeface="+mn-cs"/>
              </a:rPr>
              <a:t>Some tips for prototyping to test:</a:t>
            </a:r>
            <a:br>
              <a:rPr lang="en-US" sz="1200" kern="1200" dirty="0" smtClean="0">
                <a:solidFill>
                  <a:schemeClr val="tx1"/>
                </a:solidFill>
                <a:effectLst/>
                <a:latin typeface="DIN-Medium"/>
                <a:ea typeface="+mn-ea"/>
                <a:cs typeface="+mn-cs"/>
              </a:rPr>
            </a:br>
            <a:r>
              <a:rPr lang="en-US" sz="1200" b="1" kern="1200" dirty="0" smtClean="0">
                <a:solidFill>
                  <a:schemeClr val="tx1"/>
                </a:solidFill>
                <a:effectLst/>
                <a:latin typeface="DIN-Medium"/>
                <a:ea typeface="+mn-ea"/>
                <a:cs typeface="+mn-cs"/>
              </a:rPr>
              <a:t>Start building</a:t>
            </a:r>
            <a:r>
              <a:rPr lang="en-US" sz="1200" kern="1200" dirty="0" smtClean="0">
                <a:solidFill>
                  <a:schemeClr val="tx1"/>
                </a:solidFill>
                <a:effectLst/>
                <a:latin typeface="DIN-Medium"/>
                <a:ea typeface="+mn-ea"/>
                <a:cs typeface="+mn-cs"/>
              </a:rPr>
              <a:t>. Even if you aren’t sure what you’re doing, the act of picking up some materials (paper, tape, and found objects are a good way to start!) will be enough to get you going.</a:t>
            </a:r>
            <a:br>
              <a:rPr lang="en-US" sz="1200" kern="1200" dirty="0" smtClean="0">
                <a:solidFill>
                  <a:schemeClr val="tx1"/>
                </a:solidFill>
                <a:effectLst/>
                <a:latin typeface="DIN-Medium"/>
                <a:ea typeface="+mn-ea"/>
                <a:cs typeface="+mn-cs"/>
              </a:rPr>
            </a:br>
            <a:r>
              <a:rPr lang="en-US" sz="1200" b="1" kern="1200" dirty="0" smtClean="0">
                <a:solidFill>
                  <a:schemeClr val="tx1"/>
                </a:solidFill>
                <a:effectLst/>
                <a:latin typeface="DIN-Medium"/>
                <a:ea typeface="+mn-ea"/>
                <a:cs typeface="+mn-cs"/>
              </a:rPr>
              <a:t>Don’t spend too long on one prototype</a:t>
            </a:r>
            <a:r>
              <a:rPr lang="en-US" sz="1200" kern="1200" dirty="0" smtClean="0">
                <a:solidFill>
                  <a:schemeClr val="tx1"/>
                </a:solidFill>
                <a:effectLst/>
                <a:latin typeface="DIN-Medium"/>
                <a:ea typeface="+mn-ea"/>
                <a:cs typeface="+mn-cs"/>
              </a:rPr>
              <a:t>. Move on before you find yourself getting too emotionally attached to any one prototype.</a:t>
            </a:r>
            <a:br>
              <a:rPr lang="en-US" sz="1200" kern="1200" dirty="0" smtClean="0">
                <a:solidFill>
                  <a:schemeClr val="tx1"/>
                </a:solidFill>
                <a:effectLst/>
                <a:latin typeface="DIN-Medium"/>
                <a:ea typeface="+mn-ea"/>
                <a:cs typeface="+mn-cs"/>
              </a:rPr>
            </a:br>
            <a:r>
              <a:rPr lang="en-US" sz="1200" b="1" kern="1200" dirty="0" smtClean="0">
                <a:solidFill>
                  <a:schemeClr val="tx1"/>
                </a:solidFill>
                <a:effectLst/>
                <a:latin typeface="DIN-Medium"/>
                <a:ea typeface="+mn-ea"/>
                <a:cs typeface="+mn-cs"/>
              </a:rPr>
              <a:t>Build with the user in mind</a:t>
            </a:r>
            <a:r>
              <a:rPr lang="en-US" sz="1200" kern="1200" dirty="0" smtClean="0">
                <a:solidFill>
                  <a:schemeClr val="tx1"/>
                </a:solidFill>
                <a:effectLst/>
                <a:latin typeface="DIN-Medium"/>
                <a:ea typeface="+mn-ea"/>
                <a:cs typeface="+mn-cs"/>
              </a:rPr>
              <a:t>. What do you hope to test with the user? What sorts of behavior do you expect? Answering these questions will help focus your prototyping and help you receive meaningful feedback in the testing phase.</a:t>
            </a:r>
            <a:br>
              <a:rPr lang="en-US" sz="1200" kern="1200" dirty="0" smtClean="0">
                <a:solidFill>
                  <a:schemeClr val="tx1"/>
                </a:solidFill>
                <a:effectLst/>
                <a:latin typeface="DIN-Medium"/>
                <a:ea typeface="+mn-ea"/>
                <a:cs typeface="+mn-cs"/>
              </a:rPr>
            </a:br>
            <a:r>
              <a:rPr lang="en-US" sz="1200" b="1" kern="1200" dirty="0" smtClean="0">
                <a:solidFill>
                  <a:schemeClr val="tx1"/>
                </a:solidFill>
                <a:effectLst/>
                <a:latin typeface="DIN-Medium"/>
                <a:ea typeface="+mn-ea"/>
                <a:cs typeface="+mn-cs"/>
              </a:rPr>
              <a:t>ID a variable. </a:t>
            </a:r>
            <a:r>
              <a:rPr lang="en-US" sz="1200" kern="1200" dirty="0" smtClean="0">
                <a:solidFill>
                  <a:schemeClr val="tx1"/>
                </a:solidFill>
                <a:effectLst/>
                <a:latin typeface="DIN-Medium"/>
                <a:ea typeface="+mn-ea"/>
                <a:cs typeface="+mn-cs"/>
              </a:rPr>
              <a:t>Identify what’s being tested with each prototype. A prototype should answer a particular question when tested.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8B88DD7-B19D-A145-BFF0-C74088F49E5C}" type="slidenum">
              <a:rPr lang="en-US" smtClean="0"/>
              <a:pPr/>
              <a:t>49</a:t>
            </a:fld>
            <a:endParaRPr lang="en-US" dirty="0"/>
          </a:p>
        </p:txBody>
      </p:sp>
    </p:spTree>
    <p:extLst>
      <p:ext uri="{BB962C8B-B14F-4D97-AF65-F5344CB8AC3E}">
        <p14:creationId xmlns:p14="http://schemas.microsoft.com/office/powerpoint/2010/main" val="2508707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50</a:t>
            </a:fld>
            <a:endParaRPr lang="en-US"/>
          </a:p>
        </p:txBody>
      </p:sp>
    </p:spTree>
    <p:extLst>
      <p:ext uri="{BB962C8B-B14F-4D97-AF65-F5344CB8AC3E}">
        <p14:creationId xmlns:p14="http://schemas.microsoft.com/office/powerpoint/2010/main" val="594938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51</a:t>
            </a:fld>
            <a:endParaRPr lang="en-US"/>
          </a:p>
        </p:txBody>
      </p:sp>
    </p:spTree>
    <p:extLst>
      <p:ext uri="{BB962C8B-B14F-4D97-AF65-F5344CB8AC3E}">
        <p14:creationId xmlns:p14="http://schemas.microsoft.com/office/powerpoint/2010/main" val="1539427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52</a:t>
            </a:fld>
            <a:endParaRPr lang="en-US"/>
          </a:p>
        </p:txBody>
      </p:sp>
    </p:spTree>
    <p:extLst>
      <p:ext uri="{BB962C8B-B14F-4D97-AF65-F5344CB8AC3E}">
        <p14:creationId xmlns:p14="http://schemas.microsoft.com/office/powerpoint/2010/main" val="4057620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53</a:t>
            </a:fld>
            <a:endParaRPr lang="en-US"/>
          </a:p>
        </p:txBody>
      </p:sp>
    </p:spTree>
    <p:extLst>
      <p:ext uri="{BB962C8B-B14F-4D97-AF65-F5344CB8AC3E}">
        <p14:creationId xmlns:p14="http://schemas.microsoft.com/office/powerpoint/2010/main" val="3569222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54</a:t>
            </a:fld>
            <a:endParaRPr lang="en-US"/>
          </a:p>
        </p:txBody>
      </p:sp>
    </p:spTree>
    <p:extLst>
      <p:ext uri="{BB962C8B-B14F-4D97-AF65-F5344CB8AC3E}">
        <p14:creationId xmlns:p14="http://schemas.microsoft.com/office/powerpoint/2010/main" val="147813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55</a:t>
            </a:fld>
            <a:endParaRPr lang="en-US"/>
          </a:p>
        </p:txBody>
      </p:sp>
    </p:spTree>
    <p:extLst>
      <p:ext uri="{BB962C8B-B14F-4D97-AF65-F5344CB8AC3E}">
        <p14:creationId xmlns:p14="http://schemas.microsoft.com/office/powerpoint/2010/main" val="989658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56</a:t>
            </a:fld>
            <a:endParaRPr lang="en-US"/>
          </a:p>
        </p:txBody>
      </p:sp>
    </p:spTree>
    <p:extLst>
      <p:ext uri="{BB962C8B-B14F-4D97-AF65-F5344CB8AC3E}">
        <p14:creationId xmlns:p14="http://schemas.microsoft.com/office/powerpoint/2010/main" val="2269495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57</a:t>
            </a:fld>
            <a:endParaRPr lang="en-US"/>
          </a:p>
        </p:txBody>
      </p:sp>
    </p:spTree>
    <p:extLst>
      <p:ext uri="{BB962C8B-B14F-4D97-AF65-F5344CB8AC3E}">
        <p14:creationId xmlns:p14="http://schemas.microsoft.com/office/powerpoint/2010/main" val="523814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58</a:t>
            </a:fld>
            <a:endParaRPr lang="en-US"/>
          </a:p>
        </p:txBody>
      </p:sp>
    </p:spTree>
    <p:extLst>
      <p:ext uri="{BB962C8B-B14F-4D97-AF65-F5344CB8AC3E}">
        <p14:creationId xmlns:p14="http://schemas.microsoft.com/office/powerpoint/2010/main" val="349466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https://youtu.be/ZbFTVbLfbZA?t=33s</a:t>
            </a:r>
          </a:p>
          <a:p>
            <a:endParaRPr lang="en-US" dirty="0" smtClean="0"/>
          </a:p>
          <a:p>
            <a:r>
              <a:rPr lang="en-US" dirty="0" smtClean="0"/>
              <a:t>Go until 1:25</a:t>
            </a:r>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6</a:t>
            </a:fld>
            <a:endParaRPr lang="en-US"/>
          </a:p>
        </p:txBody>
      </p:sp>
    </p:spTree>
    <p:extLst>
      <p:ext uri="{BB962C8B-B14F-4D97-AF65-F5344CB8AC3E}">
        <p14:creationId xmlns:p14="http://schemas.microsoft.com/office/powerpoint/2010/main" val="1849724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59</a:t>
            </a:fld>
            <a:endParaRPr lang="en-US"/>
          </a:p>
        </p:txBody>
      </p:sp>
    </p:spTree>
    <p:extLst>
      <p:ext uri="{BB962C8B-B14F-4D97-AF65-F5344CB8AC3E}">
        <p14:creationId xmlns:p14="http://schemas.microsoft.com/office/powerpoint/2010/main" val="2491597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60</a:t>
            </a:fld>
            <a:endParaRPr lang="en-US"/>
          </a:p>
        </p:txBody>
      </p:sp>
    </p:spTree>
    <p:extLst>
      <p:ext uri="{BB962C8B-B14F-4D97-AF65-F5344CB8AC3E}">
        <p14:creationId xmlns:p14="http://schemas.microsoft.com/office/powerpoint/2010/main" val="1102388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https://youtu.be/ZbFTVbLfbZA?t=33s</a:t>
            </a:r>
          </a:p>
          <a:p>
            <a:endParaRPr lang="en-US" dirty="0" smtClean="0"/>
          </a:p>
          <a:p>
            <a:r>
              <a:rPr lang="en-US" dirty="0" smtClean="0"/>
              <a:t>Go until 1:25</a:t>
            </a:r>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61</a:t>
            </a:fld>
            <a:endParaRPr lang="en-US"/>
          </a:p>
        </p:txBody>
      </p:sp>
    </p:spTree>
    <p:extLst>
      <p:ext uri="{BB962C8B-B14F-4D97-AF65-F5344CB8AC3E}">
        <p14:creationId xmlns:p14="http://schemas.microsoft.com/office/powerpoint/2010/main" val="1147320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62</a:t>
            </a:fld>
            <a:endParaRPr lang="en-US"/>
          </a:p>
        </p:txBody>
      </p:sp>
    </p:spTree>
    <p:extLst>
      <p:ext uri="{BB962C8B-B14F-4D97-AF65-F5344CB8AC3E}">
        <p14:creationId xmlns:p14="http://schemas.microsoft.com/office/powerpoint/2010/main" val="2060452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63</a:t>
            </a:fld>
            <a:endParaRPr lang="en-US"/>
          </a:p>
        </p:txBody>
      </p:sp>
    </p:spTree>
    <p:extLst>
      <p:ext uri="{BB962C8B-B14F-4D97-AF65-F5344CB8AC3E}">
        <p14:creationId xmlns:p14="http://schemas.microsoft.com/office/powerpoint/2010/main" val="239721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64</a:t>
            </a:fld>
            <a:endParaRPr lang="en-US"/>
          </a:p>
        </p:txBody>
      </p:sp>
    </p:spTree>
    <p:extLst>
      <p:ext uri="{BB962C8B-B14F-4D97-AF65-F5344CB8AC3E}">
        <p14:creationId xmlns:p14="http://schemas.microsoft.com/office/powerpoint/2010/main" val="3085380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65</a:t>
            </a:fld>
            <a:endParaRPr lang="en-US"/>
          </a:p>
        </p:txBody>
      </p:sp>
    </p:spTree>
    <p:extLst>
      <p:ext uri="{BB962C8B-B14F-4D97-AF65-F5344CB8AC3E}">
        <p14:creationId xmlns:p14="http://schemas.microsoft.com/office/powerpoint/2010/main" val="278911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https://youtu.be/ZbFTVbLfbZA?t=33s</a:t>
            </a:r>
          </a:p>
          <a:p>
            <a:endParaRPr lang="en-US" dirty="0" smtClean="0"/>
          </a:p>
          <a:p>
            <a:r>
              <a:rPr lang="en-US" dirty="0" smtClean="0"/>
              <a:t>Go until 1:25</a:t>
            </a:r>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66</a:t>
            </a:fld>
            <a:endParaRPr lang="en-US"/>
          </a:p>
        </p:txBody>
      </p:sp>
    </p:spTree>
    <p:extLst>
      <p:ext uri="{BB962C8B-B14F-4D97-AF65-F5344CB8AC3E}">
        <p14:creationId xmlns:p14="http://schemas.microsoft.com/office/powerpoint/2010/main" val="1791726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ctr" anchorCtr="0">
            <a:noAutofit/>
          </a:bodyPr>
          <a:lstStyle/>
          <a:p>
            <a:pPr lvl="0">
              <a:spcBef>
                <a:spcPts val="0"/>
              </a:spcBef>
              <a:buNone/>
            </a:pPr>
            <a:r>
              <a:rPr lang="en"/>
              <a:t>7:00-7:45pm: User Interview Debriefs</a:t>
            </a:r>
          </a:p>
          <a:p>
            <a:pPr lvl="0">
              <a:spcBef>
                <a:spcPts val="0"/>
              </a:spcBef>
              <a:buNone/>
            </a:pPr>
            <a:r>
              <a:rPr lang="en"/>
              <a:t>7:45pm - 8:30pm: Prototyping Exercise</a:t>
            </a:r>
          </a:p>
          <a:p>
            <a:pPr lvl="0" rtl="0">
              <a:spcBef>
                <a:spcPts val="0"/>
              </a:spcBef>
              <a:buNone/>
            </a:pPr>
            <a:r>
              <a:rPr lang="en"/>
              <a:t>8:30pm - 9pm: Review of what we have learned </a:t>
            </a: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2419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ctr" anchorCtr="0">
            <a:noAutofit/>
          </a:bodyPr>
          <a:lstStyle/>
          <a:p>
            <a:pPr lvl="0">
              <a:spcBef>
                <a:spcPts val="0"/>
              </a:spcBef>
              <a:buNone/>
            </a:pPr>
            <a:r>
              <a:rPr lang="en"/>
              <a:t>7:00-7:45pm: User Interview Debriefs</a:t>
            </a:r>
          </a:p>
          <a:p>
            <a:pPr lvl="0">
              <a:spcBef>
                <a:spcPts val="0"/>
              </a:spcBef>
              <a:buNone/>
            </a:pPr>
            <a:r>
              <a:rPr lang="en"/>
              <a:t>7:45pm - 8:30pm: Prototyping Exercise</a:t>
            </a:r>
          </a:p>
          <a:p>
            <a:pPr lvl="0" rtl="0">
              <a:spcBef>
                <a:spcPts val="0"/>
              </a:spcBef>
              <a:buNone/>
            </a:pPr>
            <a:r>
              <a:rPr lang="en"/>
              <a:t>8:30pm - 9pm: Review of what we have learned </a:t>
            </a: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86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https://youtu.be/ZbFTVbLfbZA?t=33s</a:t>
            </a:r>
          </a:p>
          <a:p>
            <a:endParaRPr lang="en-US" dirty="0" smtClean="0"/>
          </a:p>
          <a:p>
            <a:r>
              <a:rPr lang="en-US" dirty="0" smtClean="0"/>
              <a:t>Go until 1:25</a:t>
            </a:r>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24</a:t>
            </a:fld>
            <a:endParaRPr lang="en-US"/>
          </a:p>
        </p:txBody>
      </p:sp>
    </p:spTree>
    <p:extLst>
      <p:ext uri="{BB962C8B-B14F-4D97-AF65-F5344CB8AC3E}">
        <p14:creationId xmlns:p14="http://schemas.microsoft.com/office/powerpoint/2010/main" val="48913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https://www.youtube.com/watch?v=mPf1W5LfsEk</a:t>
            </a:r>
          </a:p>
          <a:p>
            <a:endParaRPr lang="en-US" dirty="0" smtClean="0"/>
          </a:p>
          <a:p>
            <a:r>
              <a:rPr lang="en-US" dirty="0" smtClean="0"/>
              <a:t>Individually</a:t>
            </a:r>
            <a:r>
              <a:rPr lang="en-US" dirty="0" smtClean="0"/>
              <a:t>, take 3 min to collect your thoughts and reflect on what</a:t>
            </a:r>
            <a:r>
              <a:rPr lang="en-US" baseline="0" dirty="0" smtClean="0"/>
              <a:t> you have learned about your partner.</a:t>
            </a:r>
          </a:p>
          <a:p>
            <a:endParaRPr lang="en-US" baseline="0" dirty="0" smtClean="0"/>
          </a:p>
          <a:p>
            <a:r>
              <a:rPr lang="en-US" baseline="0" dirty="0" smtClean="0"/>
              <a:t>Synthesize your learning into two groups:</a:t>
            </a:r>
          </a:p>
          <a:p>
            <a:r>
              <a:rPr lang="en-US" baseline="0" dirty="0" smtClean="0"/>
              <a:t>Partner’s goals &amp; wishes.</a:t>
            </a:r>
          </a:p>
          <a:p>
            <a:r>
              <a:rPr lang="en-US" baseline="0" dirty="0" smtClean="0"/>
              <a:t>Insights you discovered.</a:t>
            </a:r>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25</a:t>
            </a:fld>
            <a:endParaRPr lang="en-US"/>
          </a:p>
        </p:txBody>
      </p:sp>
    </p:spTree>
    <p:extLst>
      <p:ext uri="{BB962C8B-B14F-4D97-AF65-F5344CB8AC3E}">
        <p14:creationId xmlns:p14="http://schemas.microsoft.com/office/powerpoint/2010/main" val="415853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https://www.youtube.com/watch?v=mPf1W5LfsEk</a:t>
            </a:r>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26</a:t>
            </a:fld>
            <a:endParaRPr lang="en-US"/>
          </a:p>
        </p:txBody>
      </p:sp>
    </p:spTree>
    <p:extLst>
      <p:ext uri="{BB962C8B-B14F-4D97-AF65-F5344CB8AC3E}">
        <p14:creationId xmlns:p14="http://schemas.microsoft.com/office/powerpoint/2010/main" val="237247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https://youtu.be/ZbFTVbLfbZA?t=33s</a:t>
            </a:r>
          </a:p>
          <a:p>
            <a:endParaRPr lang="en-US" dirty="0" smtClean="0"/>
          </a:p>
          <a:p>
            <a:r>
              <a:rPr lang="en-US" dirty="0" smtClean="0"/>
              <a:t>Go until 1:25</a:t>
            </a:r>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35</a:t>
            </a:fld>
            <a:endParaRPr lang="en-US"/>
          </a:p>
        </p:txBody>
      </p:sp>
    </p:spTree>
    <p:extLst>
      <p:ext uri="{BB962C8B-B14F-4D97-AF65-F5344CB8AC3E}">
        <p14:creationId xmlns:p14="http://schemas.microsoft.com/office/powerpoint/2010/main" val="67317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solutions to the new challenge you</a:t>
            </a:r>
            <a:r>
              <a:rPr lang="en-US" baseline="0" dirty="0" smtClean="0"/>
              <a:t> identified.</a:t>
            </a:r>
          </a:p>
          <a:p>
            <a:r>
              <a:rPr lang="en-US" baseline="0" dirty="0" smtClean="0"/>
              <a:t>Volume. Idea generation and not evaluation.</a:t>
            </a:r>
          </a:p>
          <a:p>
            <a:r>
              <a:rPr lang="en-US" baseline="0" dirty="0" smtClean="0"/>
              <a:t>Be visual. Sketches. Use words only when necessary.</a:t>
            </a:r>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36</a:t>
            </a:fld>
            <a:endParaRPr lang="en-US"/>
          </a:p>
        </p:txBody>
      </p:sp>
    </p:spTree>
    <p:extLst>
      <p:ext uri="{BB962C8B-B14F-4D97-AF65-F5344CB8AC3E}">
        <p14:creationId xmlns:p14="http://schemas.microsoft.com/office/powerpoint/2010/main" val="3915155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just about testing your ideas.</a:t>
            </a:r>
          </a:p>
          <a:p>
            <a:r>
              <a:rPr lang="en-US" dirty="0" smtClean="0"/>
              <a:t>Another opportunity</a:t>
            </a:r>
            <a:r>
              <a:rPr lang="en-US" baseline="0" dirty="0" smtClean="0"/>
              <a:t> to learn more about your partner’s feelings &amp; worldview</a:t>
            </a:r>
          </a:p>
          <a:p>
            <a:r>
              <a:rPr lang="en-US" baseline="0" dirty="0" smtClean="0"/>
              <a:t>Fight the urge to explain &amp; defend your ideas-see what they make of them</a:t>
            </a:r>
          </a:p>
          <a:p>
            <a:r>
              <a:rPr lang="en-US" baseline="0" dirty="0" smtClean="0"/>
              <a:t>Spend time listening to your partner’s reactions and questions</a:t>
            </a:r>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42</a:t>
            </a:fld>
            <a:endParaRPr lang="en-US"/>
          </a:p>
        </p:txBody>
      </p:sp>
    </p:spTree>
    <p:extLst>
      <p:ext uri="{BB962C8B-B14F-4D97-AF65-F5344CB8AC3E}">
        <p14:creationId xmlns:p14="http://schemas.microsoft.com/office/powerpoint/2010/main" val="395826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https://youtu.be/ZbFTVbLfbZA?t=33s</a:t>
            </a:r>
          </a:p>
          <a:p>
            <a:endParaRPr lang="en-US" dirty="0" smtClean="0"/>
          </a:p>
          <a:p>
            <a:r>
              <a:rPr lang="en-US" dirty="0" smtClean="0"/>
              <a:t>Go until 1:25</a:t>
            </a:r>
            <a:endParaRPr lang="en-US" dirty="0"/>
          </a:p>
        </p:txBody>
      </p:sp>
      <p:sp>
        <p:nvSpPr>
          <p:cNvPr id="4" name="Slide Number Placeholder 3"/>
          <p:cNvSpPr>
            <a:spLocks noGrp="1"/>
          </p:cNvSpPr>
          <p:nvPr>
            <p:ph type="sldNum" sz="quarter" idx="10"/>
          </p:nvPr>
        </p:nvSpPr>
        <p:spPr/>
        <p:txBody>
          <a:bodyPr/>
          <a:lstStyle/>
          <a:p>
            <a:fld id="{AC40748E-6AFA-894C-8CCC-687E00A88706}" type="slidenum">
              <a:rPr lang="en-US" smtClean="0"/>
              <a:t>48</a:t>
            </a:fld>
            <a:endParaRPr lang="en-US"/>
          </a:p>
        </p:txBody>
      </p:sp>
    </p:spTree>
    <p:extLst>
      <p:ext uri="{BB962C8B-B14F-4D97-AF65-F5344CB8AC3E}">
        <p14:creationId xmlns:p14="http://schemas.microsoft.com/office/powerpoint/2010/main" val="301790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A8DAC0-15DC-FE44-9DE4-F90DDB2DB15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0DCEA-7624-F24A-AF12-410349D7B07E}" type="slidenum">
              <a:rPr lang="en-US" smtClean="0"/>
              <a:t>‹#›</a:t>
            </a:fld>
            <a:endParaRPr lang="en-US"/>
          </a:p>
        </p:txBody>
      </p:sp>
    </p:spTree>
    <p:extLst>
      <p:ext uri="{BB962C8B-B14F-4D97-AF65-F5344CB8AC3E}">
        <p14:creationId xmlns:p14="http://schemas.microsoft.com/office/powerpoint/2010/main" val="406096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8DAC0-15DC-FE44-9DE4-F90DDB2DB15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0DCEA-7624-F24A-AF12-410349D7B07E}" type="slidenum">
              <a:rPr lang="en-US" smtClean="0"/>
              <a:t>‹#›</a:t>
            </a:fld>
            <a:endParaRPr lang="en-US"/>
          </a:p>
        </p:txBody>
      </p:sp>
    </p:spTree>
    <p:extLst>
      <p:ext uri="{BB962C8B-B14F-4D97-AF65-F5344CB8AC3E}">
        <p14:creationId xmlns:p14="http://schemas.microsoft.com/office/powerpoint/2010/main" val="254134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8DAC0-15DC-FE44-9DE4-F90DDB2DB15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0DCEA-7624-F24A-AF12-410349D7B07E}" type="slidenum">
              <a:rPr lang="en-US" smtClean="0"/>
              <a:t>‹#›</a:t>
            </a:fld>
            <a:endParaRPr lang="en-US"/>
          </a:p>
        </p:txBody>
      </p:sp>
    </p:spTree>
    <p:extLst>
      <p:ext uri="{BB962C8B-B14F-4D97-AF65-F5344CB8AC3E}">
        <p14:creationId xmlns:p14="http://schemas.microsoft.com/office/powerpoint/2010/main" val="3381753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Left Statement">
    <p:bg>
      <p:bgPr>
        <a:solidFill>
          <a:srgbClr val="F96446"/>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85750" y="1182248"/>
            <a:ext cx="7812900" cy="4367600"/>
          </a:xfrm>
          <a:prstGeom prst="rect">
            <a:avLst/>
          </a:prstGeom>
          <a:noFill/>
          <a:ln>
            <a:noFill/>
          </a:ln>
        </p:spPr>
        <p:txBody>
          <a:bodyPr wrap="square" lIns="51425" tIns="51425" rIns="51425" bIns="51425" anchor="ctr" anchorCtr="0"/>
          <a:lstStyle>
            <a:lvl1pPr marL="0" marR="0" lvl="0" indent="0" algn="l" rtl="0">
              <a:lnSpc>
                <a:spcPct val="80000"/>
              </a:lnSpc>
              <a:spcBef>
                <a:spcPts val="0"/>
              </a:spcBef>
              <a:spcAft>
                <a:spcPts val="0"/>
              </a:spcAft>
              <a:buClr>
                <a:srgbClr val="FFFFFF"/>
              </a:buClr>
              <a:buFont typeface="Arial"/>
              <a:buNone/>
              <a:defRPr sz="7500" b="1" i="0" u="none" strike="noStrike" cap="none">
                <a:solidFill>
                  <a:srgbClr val="FFFFFF"/>
                </a:solidFill>
                <a:latin typeface="Arial"/>
                <a:ea typeface="Arial"/>
                <a:cs typeface="Arial"/>
                <a:sym typeface="Arial"/>
              </a:defRPr>
            </a:lvl1pPr>
            <a:lvl2pPr marL="0" marR="0" lvl="1" indent="127000" algn="l" rtl="0">
              <a:lnSpc>
                <a:spcPct val="100000"/>
              </a:lnSpc>
              <a:spcBef>
                <a:spcPts val="0"/>
              </a:spcBef>
              <a:spcAft>
                <a:spcPts val="0"/>
              </a:spcAft>
              <a:buClr>
                <a:srgbClr val="898B8E"/>
              </a:buClr>
              <a:buFont typeface="Arial"/>
              <a:buNone/>
              <a:defRPr sz="2700" b="0" i="0" u="none" strike="noStrike" cap="none">
                <a:solidFill>
                  <a:srgbClr val="898B8E"/>
                </a:solidFill>
                <a:latin typeface="Arial"/>
                <a:ea typeface="Arial"/>
                <a:cs typeface="Arial"/>
                <a:sym typeface="Arial"/>
              </a:defRPr>
            </a:lvl2pPr>
            <a:lvl3pPr marL="0" marR="0" lvl="2" indent="254000" algn="l" rtl="0">
              <a:lnSpc>
                <a:spcPct val="100000"/>
              </a:lnSpc>
              <a:spcBef>
                <a:spcPts val="0"/>
              </a:spcBef>
              <a:spcAft>
                <a:spcPts val="0"/>
              </a:spcAft>
              <a:buClr>
                <a:srgbClr val="898B8E"/>
              </a:buClr>
              <a:buFont typeface="Arial"/>
              <a:buNone/>
              <a:defRPr sz="2700" b="0" i="0" u="none" strike="noStrike" cap="none">
                <a:solidFill>
                  <a:srgbClr val="898B8E"/>
                </a:solidFill>
                <a:latin typeface="Arial"/>
                <a:ea typeface="Arial"/>
                <a:cs typeface="Arial"/>
                <a:sym typeface="Arial"/>
              </a:defRPr>
            </a:lvl3pPr>
            <a:lvl4pPr marL="0" marR="0" lvl="3" indent="381000" algn="l" rtl="0">
              <a:lnSpc>
                <a:spcPct val="100000"/>
              </a:lnSpc>
              <a:spcBef>
                <a:spcPts val="0"/>
              </a:spcBef>
              <a:spcAft>
                <a:spcPts val="0"/>
              </a:spcAft>
              <a:buClr>
                <a:srgbClr val="898B8E"/>
              </a:buClr>
              <a:buFont typeface="Arial"/>
              <a:buNone/>
              <a:defRPr sz="2700" b="0" i="0" u="none" strike="noStrike" cap="none">
                <a:solidFill>
                  <a:srgbClr val="898B8E"/>
                </a:solidFill>
                <a:latin typeface="Arial"/>
                <a:ea typeface="Arial"/>
                <a:cs typeface="Arial"/>
                <a:sym typeface="Arial"/>
              </a:defRPr>
            </a:lvl4pPr>
            <a:lvl5pPr marL="0" marR="0" lvl="4" indent="520700" algn="l" rtl="0">
              <a:lnSpc>
                <a:spcPct val="100000"/>
              </a:lnSpc>
              <a:spcBef>
                <a:spcPts val="0"/>
              </a:spcBef>
              <a:spcAft>
                <a:spcPts val="0"/>
              </a:spcAft>
              <a:buClr>
                <a:srgbClr val="898B8E"/>
              </a:buClr>
              <a:buFont typeface="Arial"/>
              <a:buNone/>
              <a:defRPr sz="2700" b="0" i="0" u="none" strike="noStrike" cap="none">
                <a:solidFill>
                  <a:srgbClr val="898B8E"/>
                </a:solidFill>
                <a:latin typeface="Arial"/>
                <a:ea typeface="Arial"/>
                <a:cs typeface="Arial"/>
                <a:sym typeface="Arial"/>
              </a:defRPr>
            </a:lvl5pPr>
            <a:lvl6pPr marL="0" marR="0" lvl="5" indent="647700" algn="l" rtl="0">
              <a:lnSpc>
                <a:spcPct val="100000"/>
              </a:lnSpc>
              <a:spcBef>
                <a:spcPts val="0"/>
              </a:spcBef>
              <a:spcAft>
                <a:spcPts val="0"/>
              </a:spcAft>
              <a:buClr>
                <a:srgbClr val="898B8E"/>
              </a:buClr>
              <a:buFont typeface="Arial"/>
              <a:buNone/>
              <a:defRPr sz="2700" b="0" i="0" u="none" strike="noStrike" cap="none">
                <a:solidFill>
                  <a:srgbClr val="898B8E"/>
                </a:solidFill>
                <a:latin typeface="Arial"/>
                <a:ea typeface="Arial"/>
                <a:cs typeface="Arial"/>
                <a:sym typeface="Arial"/>
              </a:defRPr>
            </a:lvl6pPr>
            <a:lvl7pPr marL="0" marR="0" lvl="6" indent="774700" algn="l" rtl="0">
              <a:lnSpc>
                <a:spcPct val="100000"/>
              </a:lnSpc>
              <a:spcBef>
                <a:spcPts val="0"/>
              </a:spcBef>
              <a:spcAft>
                <a:spcPts val="0"/>
              </a:spcAft>
              <a:buClr>
                <a:srgbClr val="898B8E"/>
              </a:buClr>
              <a:buFont typeface="Arial"/>
              <a:buNone/>
              <a:defRPr sz="2700" b="0" i="0" u="none" strike="noStrike" cap="none">
                <a:solidFill>
                  <a:srgbClr val="898B8E"/>
                </a:solidFill>
                <a:latin typeface="Arial"/>
                <a:ea typeface="Arial"/>
                <a:cs typeface="Arial"/>
                <a:sym typeface="Arial"/>
              </a:defRPr>
            </a:lvl7pPr>
            <a:lvl8pPr marL="0" marR="0" lvl="7" indent="901700" algn="l" rtl="0">
              <a:lnSpc>
                <a:spcPct val="100000"/>
              </a:lnSpc>
              <a:spcBef>
                <a:spcPts val="0"/>
              </a:spcBef>
              <a:spcAft>
                <a:spcPts val="0"/>
              </a:spcAft>
              <a:buClr>
                <a:srgbClr val="898B8E"/>
              </a:buClr>
              <a:buFont typeface="Arial"/>
              <a:buNone/>
              <a:defRPr sz="2700" b="0" i="0" u="none" strike="noStrike" cap="none">
                <a:solidFill>
                  <a:srgbClr val="898B8E"/>
                </a:solidFill>
                <a:latin typeface="Arial"/>
                <a:ea typeface="Arial"/>
                <a:cs typeface="Arial"/>
                <a:sym typeface="Arial"/>
              </a:defRPr>
            </a:lvl8pPr>
            <a:lvl9pPr marL="0" marR="0" lvl="8" indent="1028700" algn="l" rtl="0">
              <a:lnSpc>
                <a:spcPct val="100000"/>
              </a:lnSpc>
              <a:spcBef>
                <a:spcPts val="0"/>
              </a:spcBef>
              <a:spcAft>
                <a:spcPts val="0"/>
              </a:spcAft>
              <a:buClr>
                <a:srgbClr val="898B8E"/>
              </a:buClr>
              <a:buFont typeface="Arial"/>
              <a:buNone/>
              <a:defRPr sz="2700" b="0" i="0" u="none" strike="noStrike" cap="none">
                <a:solidFill>
                  <a:srgbClr val="898B8E"/>
                </a:solidFill>
                <a:latin typeface="Arial"/>
                <a:ea typeface="Arial"/>
                <a:cs typeface="Arial"/>
                <a:sym typeface="Arial"/>
              </a:defRPr>
            </a:lvl9pPr>
          </a:lstStyle>
          <a:p>
            <a:endParaRPr/>
          </a:p>
        </p:txBody>
      </p:sp>
    </p:spTree>
    <p:extLst>
      <p:ext uri="{BB962C8B-B14F-4D97-AF65-F5344CB8AC3E}">
        <p14:creationId xmlns:p14="http://schemas.microsoft.com/office/powerpoint/2010/main" val="57237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8DAC0-15DC-FE44-9DE4-F90DDB2DB15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0DCEA-7624-F24A-AF12-410349D7B07E}" type="slidenum">
              <a:rPr lang="en-US" smtClean="0"/>
              <a:t>‹#›</a:t>
            </a:fld>
            <a:endParaRPr lang="en-US"/>
          </a:p>
        </p:txBody>
      </p:sp>
    </p:spTree>
    <p:extLst>
      <p:ext uri="{BB962C8B-B14F-4D97-AF65-F5344CB8AC3E}">
        <p14:creationId xmlns:p14="http://schemas.microsoft.com/office/powerpoint/2010/main" val="124334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8DAC0-15DC-FE44-9DE4-F90DDB2DB15E}"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0DCEA-7624-F24A-AF12-410349D7B07E}" type="slidenum">
              <a:rPr lang="en-US" smtClean="0"/>
              <a:t>‹#›</a:t>
            </a:fld>
            <a:endParaRPr lang="en-US"/>
          </a:p>
        </p:txBody>
      </p:sp>
    </p:spTree>
    <p:extLst>
      <p:ext uri="{BB962C8B-B14F-4D97-AF65-F5344CB8AC3E}">
        <p14:creationId xmlns:p14="http://schemas.microsoft.com/office/powerpoint/2010/main" val="251542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A8DAC0-15DC-FE44-9DE4-F90DDB2DB15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0DCEA-7624-F24A-AF12-410349D7B07E}" type="slidenum">
              <a:rPr lang="en-US" smtClean="0"/>
              <a:t>‹#›</a:t>
            </a:fld>
            <a:endParaRPr lang="en-US"/>
          </a:p>
        </p:txBody>
      </p:sp>
    </p:spTree>
    <p:extLst>
      <p:ext uri="{BB962C8B-B14F-4D97-AF65-F5344CB8AC3E}">
        <p14:creationId xmlns:p14="http://schemas.microsoft.com/office/powerpoint/2010/main" val="413778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A8DAC0-15DC-FE44-9DE4-F90DDB2DB15E}"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0DCEA-7624-F24A-AF12-410349D7B07E}" type="slidenum">
              <a:rPr lang="en-US" smtClean="0"/>
              <a:t>‹#›</a:t>
            </a:fld>
            <a:endParaRPr lang="en-US"/>
          </a:p>
        </p:txBody>
      </p:sp>
    </p:spTree>
    <p:extLst>
      <p:ext uri="{BB962C8B-B14F-4D97-AF65-F5344CB8AC3E}">
        <p14:creationId xmlns:p14="http://schemas.microsoft.com/office/powerpoint/2010/main" val="177888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A8DAC0-15DC-FE44-9DE4-F90DDB2DB15E}"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0DCEA-7624-F24A-AF12-410349D7B07E}" type="slidenum">
              <a:rPr lang="en-US" smtClean="0"/>
              <a:t>‹#›</a:t>
            </a:fld>
            <a:endParaRPr lang="en-US"/>
          </a:p>
        </p:txBody>
      </p:sp>
    </p:spTree>
    <p:extLst>
      <p:ext uri="{BB962C8B-B14F-4D97-AF65-F5344CB8AC3E}">
        <p14:creationId xmlns:p14="http://schemas.microsoft.com/office/powerpoint/2010/main" val="26801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8DAC0-15DC-FE44-9DE4-F90DDB2DB15E}"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0DCEA-7624-F24A-AF12-410349D7B07E}" type="slidenum">
              <a:rPr lang="en-US" smtClean="0"/>
              <a:t>‹#›</a:t>
            </a:fld>
            <a:endParaRPr lang="en-US"/>
          </a:p>
        </p:txBody>
      </p:sp>
    </p:spTree>
    <p:extLst>
      <p:ext uri="{BB962C8B-B14F-4D97-AF65-F5344CB8AC3E}">
        <p14:creationId xmlns:p14="http://schemas.microsoft.com/office/powerpoint/2010/main" val="110430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8DAC0-15DC-FE44-9DE4-F90DDB2DB15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0DCEA-7624-F24A-AF12-410349D7B07E}" type="slidenum">
              <a:rPr lang="en-US" smtClean="0"/>
              <a:t>‹#›</a:t>
            </a:fld>
            <a:endParaRPr lang="en-US"/>
          </a:p>
        </p:txBody>
      </p:sp>
    </p:spTree>
    <p:extLst>
      <p:ext uri="{BB962C8B-B14F-4D97-AF65-F5344CB8AC3E}">
        <p14:creationId xmlns:p14="http://schemas.microsoft.com/office/powerpoint/2010/main" val="2462752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8DAC0-15DC-FE44-9DE4-F90DDB2DB15E}"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0DCEA-7624-F24A-AF12-410349D7B07E}" type="slidenum">
              <a:rPr lang="en-US" smtClean="0"/>
              <a:t>‹#›</a:t>
            </a:fld>
            <a:endParaRPr lang="en-US"/>
          </a:p>
        </p:txBody>
      </p:sp>
    </p:spTree>
    <p:extLst>
      <p:ext uri="{BB962C8B-B14F-4D97-AF65-F5344CB8AC3E}">
        <p14:creationId xmlns:p14="http://schemas.microsoft.com/office/powerpoint/2010/main" val="1981759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8DAC0-15DC-FE44-9DE4-F90DDB2DB15E}" type="datetimeFigureOut">
              <a:rPr lang="en-US" smtClean="0"/>
              <a:t>10/4/2017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0DCEA-7624-F24A-AF12-410349D7B07E}" type="slidenum">
              <a:rPr lang="en-US" smtClean="0"/>
              <a:t>‹#›</a:t>
            </a:fld>
            <a:endParaRPr lang="en-US"/>
          </a:p>
        </p:txBody>
      </p:sp>
    </p:spTree>
    <p:extLst>
      <p:ext uri="{BB962C8B-B14F-4D97-AF65-F5344CB8AC3E}">
        <p14:creationId xmlns:p14="http://schemas.microsoft.com/office/powerpoint/2010/main" val="225926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youtu.be/ZbFTVbLfbZA?t=33s" TargetMode="External"/><Relationship Id="rId5" Type="http://schemas.openxmlformats.org/officeDocument/2006/relationships/image" Target="../media/image4.jpe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youtu.be/ZbFTVbLfbZA?t=33s" TargetMode="External"/><Relationship Id="rId5" Type="http://schemas.openxmlformats.org/officeDocument/2006/relationships/image" Target="../media/image5.png"/><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audio" Target="../media/audio2.bin"/></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youtu.be/ZbFTVbLfbZA?t=1m36s" TargetMode="External"/><Relationship Id="rId5" Type="http://schemas.openxmlformats.org/officeDocument/2006/relationships/image" Target="../media/image8.png"/><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audio" Target="../media/audio2.bin"/></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61075" y="1174502"/>
            <a:ext cx="3250364" cy="1143000"/>
          </a:xfrm>
          <a:noFill/>
          <a:ln>
            <a:noFill/>
          </a:ln>
        </p:spPr>
        <p:txBody>
          <a:bodyPr wrap="square" lIns="91425" tIns="91425" rIns="91425" bIns="91425" anchor="t" anchorCtr="0">
            <a:noAutofit/>
          </a:bodyPr>
          <a:lstStyle/>
          <a:p>
            <a:pPr>
              <a:spcBef>
                <a:spcPts val="0"/>
              </a:spcBef>
            </a:pPr>
            <a:r>
              <a:rPr lang="en-US" sz="3000" dirty="0">
                <a:latin typeface="Comic Sans MS"/>
                <a:ea typeface="Comic Sans MS"/>
                <a:cs typeface="Comic Sans MS"/>
              </a:rPr>
              <a:t>Pair-up with someone in class</a:t>
            </a:r>
          </a:p>
        </p:txBody>
      </p:sp>
      <p:sp>
        <p:nvSpPr>
          <p:cNvPr id="3" name="Content Placeholder 2"/>
          <p:cNvSpPr>
            <a:spLocks noGrp="1"/>
          </p:cNvSpPr>
          <p:nvPr>
            <p:ph idx="1"/>
          </p:nvPr>
        </p:nvSpPr>
        <p:spPr>
          <a:xfrm>
            <a:off x="5199697" y="3230880"/>
            <a:ext cx="3373120" cy="3443924"/>
          </a:xfrm>
          <a:noFill/>
          <a:ln>
            <a:noFill/>
          </a:ln>
        </p:spPr>
        <p:txBody>
          <a:bodyPr vert="horz" wrap="square" lIns="91425" tIns="91425" rIns="91425" bIns="91425" rtlCol="0" anchor="t" anchorCtr="0">
            <a:noAutofit/>
          </a:bodyPr>
          <a:lstStyle/>
          <a:p>
            <a:pPr algn="ctr">
              <a:spcBef>
                <a:spcPts val="0"/>
              </a:spcBef>
              <a:buNone/>
            </a:pPr>
            <a:endParaRPr lang="en-US" sz="2400" dirty="0">
              <a:latin typeface="Comic Sans MS"/>
              <a:ea typeface="Comic Sans MS"/>
              <a:cs typeface="Comic Sans MS"/>
            </a:endParaRPr>
          </a:p>
          <a:p>
            <a:pPr algn="ctr">
              <a:spcBef>
                <a:spcPts val="0"/>
              </a:spcBef>
              <a:buNone/>
            </a:pPr>
            <a:r>
              <a:rPr lang="en-US" sz="2400" dirty="0" smtClean="0">
                <a:latin typeface="Comic Sans MS"/>
                <a:ea typeface="Comic Sans MS"/>
                <a:cs typeface="Comic Sans MS"/>
              </a:rPr>
              <a:t>Groups </a:t>
            </a:r>
            <a:r>
              <a:rPr lang="en-US" sz="2400" dirty="0">
                <a:latin typeface="Comic Sans MS"/>
                <a:ea typeface="Comic Sans MS"/>
                <a:cs typeface="Comic Sans MS"/>
              </a:rPr>
              <a:t>of 3 will NOT work for this exercise!</a:t>
            </a:r>
          </a:p>
        </p:txBody>
      </p:sp>
      <p:pic>
        <p:nvPicPr>
          <p:cNvPr id="1032"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43" y="626187"/>
            <a:ext cx="4543157" cy="5384483"/>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79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139" name="Text Box 12"/>
          <p:cNvSpPr txBox="1">
            <a:spLocks noChangeArrowheads="1"/>
          </p:cNvSpPr>
          <p:nvPr/>
        </p:nvSpPr>
        <p:spPr bwMode="auto">
          <a:xfrm>
            <a:off x="419476" y="2752635"/>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02</a:t>
            </a:r>
            <a:endParaRPr lang="en-US" sz="7200" b="1" dirty="0">
              <a:solidFill>
                <a:srgbClr val="8EB4E3"/>
              </a:solidFill>
              <a:latin typeface="Verdana" charset="0"/>
            </a:endParaRPr>
          </a:p>
        </p:txBody>
      </p:sp>
      <p:sp>
        <p:nvSpPr>
          <p:cNvPr id="140" name="Oval 13"/>
          <p:cNvSpPr>
            <a:spLocks noChangeArrowheads="1"/>
          </p:cNvSpPr>
          <p:nvPr/>
        </p:nvSpPr>
        <p:spPr bwMode="auto">
          <a:xfrm>
            <a:off x="1987830" y="3104205"/>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41" name="Oval 14"/>
          <p:cNvSpPr>
            <a:spLocks noChangeArrowheads="1"/>
          </p:cNvSpPr>
          <p:nvPr/>
        </p:nvSpPr>
        <p:spPr bwMode="auto">
          <a:xfrm>
            <a:off x="1987830" y="3480460"/>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42" name="Text Box 1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43" name="Text Box 7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144" name="Text Box 7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145" name="Text Box 7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146" name="Text Box 7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147" name="Text Box 7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148" name="Text Box 8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149" name="Text Box 8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150" name="Text Box 8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151" name="Text Box 8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152" name="Text Box 8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153" name="Text Box 8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154" name="Text Box 8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155" name="Text Box 8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156" name="Text Box 8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157" name="Text Box 8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158" name="Text Box 9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159" name="Text Box 9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160" name="Text Box 9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161" name="Text Box 9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162" name="Text Box 9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163" name="Text Box 9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164" name="Text Box 9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165" name="Text Box 9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166" name="Text Box 9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167" name="Text Box 9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168" name="Text Box 10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169" name="Text Box 10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170" name="Text Box 10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171" name="Text Box 10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172" name="Text Box 10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173" name="Text Box 10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174" name="Text Box 10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175" name="Text Box 10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176" name="Text Box 10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177" name="Text Box 11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178" name="Text Box 11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179" name="Text Box 11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180" name="Text Box 11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181" name="Text Box 11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182" name="Text Box 11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183" name="Text Box 11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184" name="Text Box 11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185" name="Text Box 11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186" name="Text Box 11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187" name="Text Box 12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188" name="Text Box 12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189" name="Text Box 12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190" name="Text Box 12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191" name="Text Box 12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192" name="Text Box 12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193" name="Text Box 12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194" name="Text Box 12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195" name="Text Box 12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196" name="Text Box 12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197" name="Text Box 13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198" name="Text Box 13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199" name="Text Box 13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200" name="Text Box 13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201" name="Text Box 13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70" name="TextBox 69"/>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71" name="TextBox 70"/>
          <p:cNvSpPr txBox="1"/>
          <p:nvPr/>
        </p:nvSpPr>
        <p:spPr>
          <a:xfrm>
            <a:off x="607267" y="2558472"/>
            <a:ext cx="1009635" cy="369332"/>
          </a:xfrm>
          <a:prstGeom prst="rect">
            <a:avLst/>
          </a:prstGeom>
          <a:noFill/>
        </p:spPr>
        <p:txBody>
          <a:bodyPr wrap="none" rtlCol="0">
            <a:spAutoFit/>
          </a:bodyPr>
          <a:lstStyle/>
          <a:p>
            <a:r>
              <a:rPr lang="en-US" dirty="0" smtClean="0">
                <a:solidFill>
                  <a:schemeClr val="accent6">
                    <a:lumMod val="75000"/>
                  </a:schemeClr>
                </a:solidFill>
              </a:rPr>
              <a:t>Person A</a:t>
            </a:r>
            <a:endParaRPr lang="en-US" dirty="0">
              <a:solidFill>
                <a:schemeClr val="accent6">
                  <a:lumMod val="75000"/>
                </a:schemeClr>
              </a:solidFill>
            </a:endParaRPr>
          </a:p>
        </p:txBody>
      </p:sp>
      <p:sp>
        <p:nvSpPr>
          <p:cNvPr id="72" name="TextBox 71"/>
          <p:cNvSpPr txBox="1"/>
          <p:nvPr/>
        </p:nvSpPr>
        <p:spPr>
          <a:xfrm>
            <a:off x="1602147" y="1690563"/>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Tree>
    <p:extLst>
      <p:ext uri="{BB962C8B-B14F-4D97-AF65-F5344CB8AC3E}">
        <p14:creationId xmlns:p14="http://schemas.microsoft.com/office/powerpoint/2010/main" val="1287064022"/>
      </p:ext>
    </p:extLst>
  </p:cSld>
  <p:clrMapOvr>
    <a:masterClrMapping/>
  </p:clrMapOvr>
  <mc:AlternateContent xmlns:mc="http://schemas.openxmlformats.org/markup-compatibility/2006" xmlns:p14="http://schemas.microsoft.com/office/powerpoint/2010/main">
    <mc:Choice Requires="p14">
      <p:transition p14:dur="0" advTm="60000"/>
    </mc:Choice>
    <mc:Fallback xmlns="">
      <p:transition xmlns:p14="http://schemas.microsoft.com/office/powerpoint/2010/main"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4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42"/>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4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43"/>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4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144"/>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4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145"/>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146"/>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146"/>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14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147"/>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14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148"/>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14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149"/>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15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150"/>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15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151"/>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15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152"/>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15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153"/>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15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154"/>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15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155"/>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15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156"/>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15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157"/>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15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158"/>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15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159"/>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16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160"/>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16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161"/>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16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162"/>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16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163"/>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16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164"/>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16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165"/>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16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166"/>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16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167"/>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16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168"/>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16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169"/>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17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170"/>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17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171"/>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17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172"/>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17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173"/>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17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174"/>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17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175"/>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17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176"/>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17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177"/>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17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178"/>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17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179"/>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18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180"/>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18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181"/>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18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182"/>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18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183"/>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18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184"/>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18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185"/>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18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186"/>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18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187"/>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18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188"/>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18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189"/>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19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190"/>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19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191"/>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19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192"/>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19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193"/>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19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194"/>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19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195"/>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19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196"/>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19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197"/>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19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198"/>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19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199"/>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20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200"/>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201"/>
                                        </p:tgtEl>
                                        <p:attrNameLst>
                                          <p:attrName>style.visibility</p:attrName>
                                        </p:attrNameLst>
                                      </p:cBhvr>
                                      <p:to>
                                        <p:strVal val="visible"/>
                                      </p:to>
                                    </p:set>
                                    <p:animEffect transition="in" filter="dissolve">
                                      <p:cBhvr>
                                        <p:cTn id="184"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P spid="181" grpId="0"/>
      <p:bldP spid="182" grpId="0"/>
      <p:bldP spid="183" grpId="0"/>
      <p:bldP spid="184" grpId="0"/>
      <p:bldP spid="185" grpId="0"/>
      <p:bldP spid="186" grpId="0"/>
      <p:bldP spid="187"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139" name="Text Box 12"/>
          <p:cNvSpPr txBox="1">
            <a:spLocks noChangeArrowheads="1"/>
          </p:cNvSpPr>
          <p:nvPr/>
        </p:nvSpPr>
        <p:spPr bwMode="auto">
          <a:xfrm>
            <a:off x="419476" y="2752635"/>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01</a:t>
            </a:r>
            <a:endParaRPr lang="en-US" sz="7200" b="1" dirty="0">
              <a:solidFill>
                <a:srgbClr val="8EB4E3"/>
              </a:solidFill>
              <a:latin typeface="Verdana" charset="0"/>
            </a:endParaRPr>
          </a:p>
        </p:txBody>
      </p:sp>
      <p:sp>
        <p:nvSpPr>
          <p:cNvPr id="140" name="Oval 13"/>
          <p:cNvSpPr>
            <a:spLocks noChangeArrowheads="1"/>
          </p:cNvSpPr>
          <p:nvPr/>
        </p:nvSpPr>
        <p:spPr bwMode="auto">
          <a:xfrm>
            <a:off x="1987830" y="3104205"/>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41" name="Oval 14"/>
          <p:cNvSpPr>
            <a:spLocks noChangeArrowheads="1"/>
          </p:cNvSpPr>
          <p:nvPr/>
        </p:nvSpPr>
        <p:spPr bwMode="auto">
          <a:xfrm>
            <a:off x="1987830" y="3480460"/>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42" name="Text Box 1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43" name="Text Box 7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144" name="Text Box 7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145" name="Text Box 7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146" name="Text Box 7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147" name="Text Box 7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148" name="Text Box 8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149" name="Text Box 8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150" name="Text Box 8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151" name="Text Box 8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152" name="Text Box 8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153" name="Text Box 8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154" name="Text Box 8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155" name="Text Box 8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156" name="Text Box 8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157" name="Text Box 8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158" name="Text Box 9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159" name="Text Box 9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160" name="Text Box 9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161" name="Text Box 9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162" name="Text Box 9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163" name="Text Box 9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164" name="Text Box 9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165" name="Text Box 9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166" name="Text Box 9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167" name="Text Box 9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168" name="Text Box 10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169" name="Text Box 10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170" name="Text Box 10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171" name="Text Box 10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172" name="Text Box 10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173" name="Text Box 10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174" name="Text Box 10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175" name="Text Box 10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176" name="Text Box 10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177" name="Text Box 11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178" name="Text Box 11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179" name="Text Box 11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180" name="Text Box 11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181" name="Text Box 11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182" name="Text Box 11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183" name="Text Box 11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184" name="Text Box 11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185" name="Text Box 11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186" name="Text Box 11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187" name="Text Box 12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188" name="Text Box 12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189" name="Text Box 12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190" name="Text Box 12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191" name="Text Box 12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192" name="Text Box 12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193" name="Text Box 12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194" name="Text Box 12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195" name="Text Box 12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196" name="Text Box 12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197" name="Text Box 13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198" name="Text Box 13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199" name="Text Box 13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200" name="Text Box 13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201" name="Text Box 13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70" name="TextBox 69"/>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71" name="TextBox 70"/>
          <p:cNvSpPr txBox="1"/>
          <p:nvPr/>
        </p:nvSpPr>
        <p:spPr>
          <a:xfrm>
            <a:off x="607267" y="2548744"/>
            <a:ext cx="1009635" cy="369332"/>
          </a:xfrm>
          <a:prstGeom prst="rect">
            <a:avLst/>
          </a:prstGeom>
          <a:noFill/>
        </p:spPr>
        <p:txBody>
          <a:bodyPr wrap="none" rtlCol="0">
            <a:spAutoFit/>
          </a:bodyPr>
          <a:lstStyle/>
          <a:p>
            <a:r>
              <a:rPr lang="en-US" dirty="0" smtClean="0">
                <a:solidFill>
                  <a:schemeClr val="accent6">
                    <a:lumMod val="75000"/>
                  </a:schemeClr>
                </a:solidFill>
              </a:rPr>
              <a:t>Person A</a:t>
            </a:r>
            <a:endParaRPr lang="en-US" dirty="0">
              <a:solidFill>
                <a:schemeClr val="accent6">
                  <a:lumMod val="75000"/>
                </a:schemeClr>
              </a:solidFill>
            </a:endParaRPr>
          </a:p>
        </p:txBody>
      </p:sp>
      <p:sp>
        <p:nvSpPr>
          <p:cNvPr id="72" name="TextBox 71"/>
          <p:cNvSpPr txBox="1"/>
          <p:nvPr/>
        </p:nvSpPr>
        <p:spPr>
          <a:xfrm>
            <a:off x="1602147" y="1680835"/>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Tree>
    <p:extLst>
      <p:ext uri="{BB962C8B-B14F-4D97-AF65-F5344CB8AC3E}">
        <p14:creationId xmlns:p14="http://schemas.microsoft.com/office/powerpoint/2010/main" val="2496205610"/>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4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42"/>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4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43"/>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4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144"/>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4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145"/>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146"/>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146"/>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14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147"/>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14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148"/>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14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149"/>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15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150"/>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15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151"/>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15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152"/>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15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153"/>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15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154"/>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15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155"/>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15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156"/>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15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157"/>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15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158"/>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15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159"/>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16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160"/>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16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161"/>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16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162"/>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16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163"/>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16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164"/>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16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165"/>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16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166"/>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16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167"/>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16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168"/>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16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169"/>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17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170"/>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17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171"/>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17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172"/>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17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173"/>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17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174"/>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17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175"/>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17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176"/>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17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177"/>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17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178"/>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17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179"/>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18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180"/>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18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181"/>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18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182"/>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18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183"/>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18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184"/>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18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185"/>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18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186"/>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18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187"/>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18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188"/>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18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189"/>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19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190"/>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19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191"/>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19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192"/>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19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193"/>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19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194"/>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19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195"/>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19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196"/>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19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197"/>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19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198"/>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19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199"/>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20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200"/>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201"/>
                                        </p:tgtEl>
                                        <p:attrNameLst>
                                          <p:attrName>style.visibility</p:attrName>
                                        </p:attrNameLst>
                                      </p:cBhvr>
                                      <p:to>
                                        <p:strVal val="visible"/>
                                      </p:to>
                                    </p:set>
                                    <p:animEffect transition="in" filter="dissolve">
                                      <p:cBhvr>
                                        <p:cTn id="184"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P spid="181" grpId="0"/>
      <p:bldP spid="182" grpId="0"/>
      <p:bldP spid="183" grpId="0"/>
      <p:bldP spid="184" grpId="0"/>
      <p:bldP spid="185" grpId="0"/>
      <p:bldP spid="186" grpId="0"/>
      <p:bldP spid="187"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139" name="Text Box 12"/>
          <p:cNvSpPr txBox="1">
            <a:spLocks noChangeArrowheads="1"/>
          </p:cNvSpPr>
          <p:nvPr/>
        </p:nvSpPr>
        <p:spPr bwMode="auto">
          <a:xfrm>
            <a:off x="419476" y="2752635"/>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00</a:t>
            </a:r>
            <a:endParaRPr lang="en-US" sz="7200" b="1" dirty="0">
              <a:solidFill>
                <a:srgbClr val="8EB4E3"/>
              </a:solidFill>
              <a:latin typeface="Verdana" charset="0"/>
            </a:endParaRPr>
          </a:p>
        </p:txBody>
      </p:sp>
      <p:sp>
        <p:nvSpPr>
          <p:cNvPr id="140" name="Oval 13"/>
          <p:cNvSpPr>
            <a:spLocks noChangeArrowheads="1"/>
          </p:cNvSpPr>
          <p:nvPr/>
        </p:nvSpPr>
        <p:spPr bwMode="auto">
          <a:xfrm>
            <a:off x="1987830" y="3104205"/>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41" name="Oval 14"/>
          <p:cNvSpPr>
            <a:spLocks noChangeArrowheads="1"/>
          </p:cNvSpPr>
          <p:nvPr/>
        </p:nvSpPr>
        <p:spPr bwMode="auto">
          <a:xfrm>
            <a:off x="1987830" y="3480460"/>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42" name="Text Box 1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43" name="Text Box 7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144" name="Text Box 7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145" name="Text Box 7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146" name="Text Box 7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147" name="Text Box 7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148" name="Text Box 8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149" name="Text Box 8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150" name="Text Box 8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151" name="Text Box 8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152" name="Text Box 8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153" name="Text Box 8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154" name="Text Box 8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155" name="Text Box 8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156" name="Text Box 8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157" name="Text Box 8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158" name="Text Box 9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159" name="Text Box 9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160" name="Text Box 9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161" name="Text Box 9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162" name="Text Box 9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163" name="Text Box 9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164" name="Text Box 9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165" name="Text Box 9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166" name="Text Box 9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167" name="Text Box 9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168" name="Text Box 10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169" name="Text Box 10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170" name="Text Box 10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171" name="Text Box 10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172" name="Text Box 10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173" name="Text Box 10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174" name="Text Box 10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175" name="Text Box 10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176" name="Text Box 10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177" name="Text Box 11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178" name="Text Box 11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179" name="Text Box 11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180" name="Text Box 11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181" name="Text Box 11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182" name="Text Box 11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183" name="Text Box 11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184" name="Text Box 11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185" name="Text Box 11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186" name="Text Box 11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187" name="Text Box 12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188" name="Text Box 12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189" name="Text Box 12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190" name="Text Box 12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191" name="Text Box 12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192" name="Text Box 12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193" name="Text Box 12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194" name="Text Box 12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195" name="Text Box 12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196" name="Text Box 12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197" name="Text Box 13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198" name="Text Box 13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199" name="Text Box 13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200" name="Text Box 13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201" name="Text Box 13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pic>
        <p:nvPicPr>
          <p:cNvPr id="70" name="Picture 69" descr="j03096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712208" y="2731978"/>
            <a:ext cx="857179" cy="1201653"/>
          </a:xfrm>
          <a:prstGeom prst="rect">
            <a:avLst/>
          </a:prstGeom>
        </p:spPr>
      </p:pic>
      <p:pic>
        <p:nvPicPr>
          <p:cNvPr id="71" name="Picture 70" descr="j03096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705748" y="2731978"/>
            <a:ext cx="857179" cy="1201653"/>
          </a:xfrm>
          <a:prstGeom prst="rect">
            <a:avLst/>
          </a:prstGeom>
        </p:spPr>
      </p:pic>
      <p:sp>
        <p:nvSpPr>
          <p:cNvPr id="72" name="TextBox 71"/>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73" name="TextBox 72"/>
          <p:cNvSpPr txBox="1"/>
          <p:nvPr/>
        </p:nvSpPr>
        <p:spPr>
          <a:xfrm>
            <a:off x="607267" y="2548744"/>
            <a:ext cx="1009635" cy="369332"/>
          </a:xfrm>
          <a:prstGeom prst="rect">
            <a:avLst/>
          </a:prstGeom>
          <a:noFill/>
        </p:spPr>
        <p:txBody>
          <a:bodyPr wrap="none" rtlCol="0">
            <a:spAutoFit/>
          </a:bodyPr>
          <a:lstStyle/>
          <a:p>
            <a:r>
              <a:rPr lang="en-US" dirty="0" smtClean="0">
                <a:solidFill>
                  <a:schemeClr val="accent6">
                    <a:lumMod val="75000"/>
                  </a:schemeClr>
                </a:solidFill>
              </a:rPr>
              <a:t>Person A</a:t>
            </a:r>
            <a:endParaRPr lang="en-US" dirty="0">
              <a:solidFill>
                <a:schemeClr val="accent6">
                  <a:lumMod val="75000"/>
                </a:schemeClr>
              </a:solidFill>
            </a:endParaRPr>
          </a:p>
        </p:txBody>
      </p:sp>
      <p:sp>
        <p:nvSpPr>
          <p:cNvPr id="74" name="TextBox 73"/>
          <p:cNvSpPr txBox="1"/>
          <p:nvPr/>
        </p:nvSpPr>
        <p:spPr>
          <a:xfrm>
            <a:off x="1602147" y="1680835"/>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Tree>
    <p:extLst>
      <p:ext uri="{BB962C8B-B14F-4D97-AF65-F5344CB8AC3E}">
        <p14:creationId xmlns:p14="http://schemas.microsoft.com/office/powerpoint/2010/main" val="2636731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4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42"/>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4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43"/>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4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144"/>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4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145"/>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146"/>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146"/>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14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147"/>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14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148"/>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14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149"/>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15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150"/>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15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151"/>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15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152"/>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15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153"/>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15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154"/>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15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155"/>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15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156"/>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15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157"/>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15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158"/>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15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159"/>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16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160"/>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16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161"/>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16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162"/>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16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163"/>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16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164"/>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16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165"/>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16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166"/>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16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167"/>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16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168"/>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16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169"/>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17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170"/>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17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171"/>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17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172"/>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17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173"/>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17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174"/>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17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175"/>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17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176"/>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17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177"/>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17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178"/>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17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179"/>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18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180"/>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18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181"/>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18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182"/>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18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183"/>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18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184"/>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18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185"/>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18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186"/>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18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187"/>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18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188"/>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18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189"/>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19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190"/>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19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191"/>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19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192"/>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19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193"/>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19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194"/>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19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195"/>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19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196"/>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19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197"/>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19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198"/>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19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199"/>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20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200"/>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201"/>
                                        </p:tgtEl>
                                        <p:attrNameLst>
                                          <p:attrName>style.visibility</p:attrName>
                                        </p:attrNameLst>
                                      </p:cBhvr>
                                      <p:to>
                                        <p:strVal val="visible"/>
                                      </p:to>
                                    </p:set>
                                    <p:animEffect transition="in" filter="dissolve">
                                      <p:cBhvr>
                                        <p:cTn id="184" dur="500"/>
                                        <p:tgtEl>
                                          <p:spTgt spid="201"/>
                                        </p:tgtEl>
                                      </p:cBhvr>
                                    </p:animEffect>
                                  </p:childTnLst>
                                </p:cTn>
                              </p:par>
                            </p:childTnLst>
                          </p:cTn>
                        </p:par>
                        <p:par>
                          <p:cTn id="185" fill="hold">
                            <p:stCondLst>
                              <p:cond delay="59500"/>
                            </p:stCondLst>
                            <p:childTnLst>
                              <p:par>
                                <p:cTn id="186" presetID="3" presetClass="entr" presetSubtype="10" fill="hold" nodeType="afterEffect">
                                  <p:stCondLst>
                                    <p:cond delay="0"/>
                                  </p:stCondLst>
                                  <p:childTnLst>
                                    <p:set>
                                      <p:cBhvr>
                                        <p:cTn id="187" dur="1" fill="hold">
                                          <p:stCondLst>
                                            <p:cond delay="0"/>
                                          </p:stCondLst>
                                        </p:cTn>
                                        <p:tgtEl>
                                          <p:spTgt spid="70"/>
                                        </p:tgtEl>
                                        <p:attrNameLst>
                                          <p:attrName>style.visibility</p:attrName>
                                        </p:attrNameLst>
                                      </p:cBhvr>
                                      <p:to>
                                        <p:strVal val="visible"/>
                                      </p:to>
                                    </p:set>
                                    <p:animEffect transition="in" filter="blinds(horizontal)">
                                      <p:cBhvr>
                                        <p:cTn id="188" dur="1000"/>
                                        <p:tgtEl>
                                          <p:spTgt spid="70"/>
                                        </p:tgtEl>
                                      </p:cBhvr>
                                    </p:animEffect>
                                  </p:childTnLst>
                                  <p:subTnLst>
                                    <p:audio>
                                      <p:cMediaNode>
                                        <p:cTn display="0" masterRel="sameClick">
                                          <p:stCondLst>
                                            <p:cond evt="begin" delay="0">
                                              <p:tn val="186"/>
                                            </p:cond>
                                          </p:stCondLst>
                                          <p:endCondLst>
                                            <p:cond evt="onStopAudio" delay="0">
                                              <p:tgtEl>
                                                <p:sldTgt/>
                                              </p:tgtEl>
                                            </p:cond>
                                          </p:endCondLst>
                                        </p:cTn>
                                        <p:tgtEl>
                                          <p:sndTgt r:embed="rId2" name="Tick Tock"/>
                                        </p:tgtEl>
                                      </p:cMediaNode>
                                    </p:audio>
                                  </p:subTnLst>
                                </p:cTn>
                              </p:par>
                            </p:childTnLst>
                          </p:cTn>
                        </p:par>
                        <p:par>
                          <p:cTn id="189" fill="hold">
                            <p:stCondLst>
                              <p:cond delay="60500"/>
                            </p:stCondLst>
                            <p:childTnLst>
                              <p:par>
                                <p:cTn id="190" presetID="3" presetClass="entr" presetSubtype="10" fill="hold" nodeType="afterEffect">
                                  <p:stCondLst>
                                    <p:cond delay="2000"/>
                                  </p:stCondLst>
                                  <p:childTnLst>
                                    <p:set>
                                      <p:cBhvr>
                                        <p:cTn id="191" dur="1" fill="hold">
                                          <p:stCondLst>
                                            <p:cond delay="0"/>
                                          </p:stCondLst>
                                        </p:cTn>
                                        <p:tgtEl>
                                          <p:spTgt spid="71"/>
                                        </p:tgtEl>
                                        <p:attrNameLst>
                                          <p:attrName>style.visibility</p:attrName>
                                        </p:attrNameLst>
                                      </p:cBhvr>
                                      <p:to>
                                        <p:strVal val="visible"/>
                                      </p:to>
                                    </p:set>
                                    <p:animEffect transition="in" filter="blinds(horizontal)">
                                      <p:cBhvr>
                                        <p:cTn id="192" dur="1000"/>
                                        <p:tgtEl>
                                          <p:spTgt spid="71"/>
                                        </p:tgtEl>
                                      </p:cBhvr>
                                    </p:animEffect>
                                  </p:childTnLst>
                                  <p:subTnLst>
                                    <p:audio>
                                      <p:cMediaNode>
                                        <p:cTn display="0" masterRel="sameClick">
                                          <p:stCondLst>
                                            <p:cond evt="begin" delay="0">
                                              <p:tn val="190"/>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P spid="181" grpId="0"/>
      <p:bldP spid="182" grpId="0"/>
      <p:bldP spid="183" grpId="0"/>
      <p:bldP spid="184" grpId="0"/>
      <p:bldP spid="185" grpId="0"/>
      <p:bldP spid="186" grpId="0"/>
      <p:bldP spid="187"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139" name="Text Box 12"/>
          <p:cNvSpPr txBox="1">
            <a:spLocks noChangeArrowheads="1"/>
          </p:cNvSpPr>
          <p:nvPr/>
        </p:nvSpPr>
        <p:spPr bwMode="auto">
          <a:xfrm>
            <a:off x="419476" y="423963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a:solidFill>
                  <a:srgbClr val="8EB4E3"/>
                </a:solidFill>
                <a:latin typeface="Verdana" charset="0"/>
              </a:rPr>
              <a:t>03</a:t>
            </a:r>
          </a:p>
        </p:txBody>
      </p:sp>
      <p:sp>
        <p:nvSpPr>
          <p:cNvPr id="140" name="Oval 13"/>
          <p:cNvSpPr>
            <a:spLocks noChangeArrowheads="1"/>
          </p:cNvSpPr>
          <p:nvPr/>
        </p:nvSpPr>
        <p:spPr bwMode="auto">
          <a:xfrm>
            <a:off x="1987830" y="4591202"/>
            <a:ext cx="231775" cy="228600"/>
          </a:xfrm>
          <a:prstGeom prst="ellipse">
            <a:avLst/>
          </a:prstGeom>
          <a:solidFill>
            <a:schemeClr val="accent1">
              <a:lumMod val="60000"/>
              <a:lumOff val="40000"/>
            </a:schemeClr>
          </a:solidFill>
          <a:ln w="9525">
            <a:noFill/>
            <a:round/>
            <a:headEnd/>
            <a:tailEnd/>
          </a:ln>
        </p:spPr>
        <p:txBody>
          <a:bodyPr wrap="none" anchor="ctr"/>
          <a:lstStyle/>
          <a:p>
            <a:endParaRPr lang="en-US" sz="2400">
              <a:solidFill>
                <a:srgbClr val="8EB4E3"/>
              </a:solidFill>
              <a:latin typeface="Verdana" charset="0"/>
            </a:endParaRPr>
          </a:p>
        </p:txBody>
      </p:sp>
      <p:sp>
        <p:nvSpPr>
          <p:cNvPr id="141" name="Oval 14"/>
          <p:cNvSpPr>
            <a:spLocks noChangeArrowheads="1"/>
          </p:cNvSpPr>
          <p:nvPr/>
        </p:nvSpPr>
        <p:spPr bwMode="auto">
          <a:xfrm>
            <a:off x="1987830" y="4967457"/>
            <a:ext cx="231775" cy="228600"/>
          </a:xfrm>
          <a:prstGeom prst="ellipse">
            <a:avLst/>
          </a:prstGeom>
          <a:solidFill>
            <a:schemeClr val="accent1">
              <a:lumMod val="60000"/>
              <a:lumOff val="40000"/>
            </a:schemeClr>
          </a:solidFill>
          <a:ln w="9525">
            <a:noFill/>
            <a:round/>
            <a:headEnd/>
            <a:tailEnd/>
          </a:ln>
        </p:spPr>
        <p:txBody>
          <a:bodyPr wrap="none" anchor="ctr"/>
          <a:lstStyle/>
          <a:p>
            <a:endParaRPr lang="en-US" sz="2400">
              <a:solidFill>
                <a:srgbClr val="8EB4E3"/>
              </a:solidFill>
              <a:latin typeface="Verdana" charset="0"/>
            </a:endParaRPr>
          </a:p>
        </p:txBody>
      </p:sp>
      <p:sp>
        <p:nvSpPr>
          <p:cNvPr id="142" name="Text Box 1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43" name="Text Box 7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144" name="Text Box 7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145" name="Text Box 7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146" name="Text Box 7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147" name="Text Box 7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148" name="Text Box 8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149" name="Text Box 8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150" name="Text Box 8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151" name="Text Box 8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152" name="Text Box 8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153" name="Text Box 8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154" name="Text Box 8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155" name="Text Box 8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156" name="Text Box 8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157" name="Text Box 8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158" name="Text Box 9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159" name="Text Box 9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160" name="Text Box 9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161" name="Text Box 9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162" name="Text Box 9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163" name="Text Box 9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164" name="Text Box 9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165" name="Text Box 9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166" name="Text Box 9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167" name="Text Box 9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168" name="Text Box 10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169" name="Text Box 10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170" name="Text Box 10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171" name="Text Box 10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172" name="Text Box 10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173" name="Text Box 10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174" name="Text Box 10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175" name="Text Box 10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176" name="Text Box 10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177" name="Text Box 11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178" name="Text Box 11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179" name="Text Box 11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180" name="Text Box 11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181" name="Text Box 11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182" name="Text Box 11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183" name="Text Box 11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184" name="Text Box 11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185" name="Text Box 11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186" name="Text Box 11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187" name="Text Box 12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188" name="Text Box 12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189" name="Text Box 12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190" name="Text Box 12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191" name="Text Box 12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192" name="Text Box 12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193" name="Text Box 12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194" name="Text Box 12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195" name="Text Box 12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196" name="Text Box 12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197" name="Text Box 13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198" name="Text Box 13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199" name="Text Box 13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200" name="Text Box 13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201" name="Text Box 13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70" name="Text Box 12"/>
          <p:cNvSpPr txBox="1">
            <a:spLocks noChangeArrowheads="1"/>
          </p:cNvSpPr>
          <p:nvPr/>
        </p:nvSpPr>
        <p:spPr bwMode="auto">
          <a:xfrm>
            <a:off x="419476" y="2752635"/>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chemeClr val="bg1">
                    <a:lumMod val="85000"/>
                  </a:schemeClr>
                </a:solidFill>
                <a:latin typeface="Verdana" charset="0"/>
              </a:rPr>
              <a:t>00</a:t>
            </a:r>
            <a:endParaRPr lang="en-US" sz="7200" b="1" dirty="0">
              <a:solidFill>
                <a:schemeClr val="bg1">
                  <a:lumMod val="85000"/>
                </a:schemeClr>
              </a:solidFill>
              <a:latin typeface="Verdana" charset="0"/>
            </a:endParaRPr>
          </a:p>
        </p:txBody>
      </p:sp>
      <p:sp>
        <p:nvSpPr>
          <p:cNvPr id="71" name="Oval 13"/>
          <p:cNvSpPr>
            <a:spLocks noChangeArrowheads="1"/>
          </p:cNvSpPr>
          <p:nvPr/>
        </p:nvSpPr>
        <p:spPr bwMode="auto">
          <a:xfrm>
            <a:off x="1987830" y="3104205"/>
            <a:ext cx="231775" cy="228600"/>
          </a:xfrm>
          <a:prstGeom prst="ellipse">
            <a:avLst/>
          </a:prstGeom>
          <a:solidFill>
            <a:schemeClr val="bg1">
              <a:lumMod val="85000"/>
            </a:schemeClr>
          </a:solidFill>
          <a:ln w="9525">
            <a:noFill/>
            <a:round/>
            <a:headEnd/>
            <a:tailEnd/>
          </a:ln>
        </p:spPr>
        <p:txBody>
          <a:bodyPr wrap="none" anchor="ctr"/>
          <a:lstStyle/>
          <a:p>
            <a:endParaRPr lang="en-US" sz="2400">
              <a:solidFill>
                <a:srgbClr val="8EB4E3"/>
              </a:solidFill>
              <a:latin typeface="Verdana" charset="0"/>
            </a:endParaRPr>
          </a:p>
        </p:txBody>
      </p:sp>
      <p:sp>
        <p:nvSpPr>
          <p:cNvPr id="72" name="Oval 14"/>
          <p:cNvSpPr>
            <a:spLocks noChangeArrowheads="1"/>
          </p:cNvSpPr>
          <p:nvPr/>
        </p:nvSpPr>
        <p:spPr bwMode="auto">
          <a:xfrm>
            <a:off x="1987830" y="3480460"/>
            <a:ext cx="231775" cy="228600"/>
          </a:xfrm>
          <a:prstGeom prst="ellipse">
            <a:avLst/>
          </a:prstGeom>
          <a:solidFill>
            <a:srgbClr val="D9D9D9"/>
          </a:solidFill>
          <a:ln w="9525">
            <a:noFill/>
            <a:round/>
            <a:headEnd/>
            <a:tailEnd/>
          </a:ln>
        </p:spPr>
        <p:txBody>
          <a:bodyPr wrap="none" anchor="ctr"/>
          <a:lstStyle/>
          <a:p>
            <a:endParaRPr lang="en-US" sz="2400">
              <a:solidFill>
                <a:srgbClr val="8EB4E3"/>
              </a:solidFill>
              <a:latin typeface="Verdana" charset="0"/>
            </a:endParaRPr>
          </a:p>
        </p:txBody>
      </p:sp>
      <p:sp>
        <p:nvSpPr>
          <p:cNvPr id="73" name="Text Box 12"/>
          <p:cNvSpPr txBox="1">
            <a:spLocks noChangeArrowheads="1"/>
          </p:cNvSpPr>
          <p:nvPr/>
        </p:nvSpPr>
        <p:spPr bwMode="auto">
          <a:xfrm>
            <a:off x="2392601" y="2732640"/>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chemeClr val="bg1">
                    <a:lumMod val="85000"/>
                  </a:schemeClr>
                </a:solidFill>
                <a:latin typeface="Verdana" charset="0"/>
              </a:rPr>
              <a:t>00</a:t>
            </a:r>
            <a:endParaRPr lang="en-US" sz="7200" b="1" dirty="0">
              <a:solidFill>
                <a:schemeClr val="bg1">
                  <a:lumMod val="85000"/>
                </a:schemeClr>
              </a:solidFill>
              <a:latin typeface="Verdana" charset="0"/>
            </a:endParaRPr>
          </a:p>
        </p:txBody>
      </p:sp>
      <p:sp>
        <p:nvSpPr>
          <p:cNvPr id="74" name="TextBox 73"/>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75" name="TextBox 74"/>
          <p:cNvSpPr txBox="1"/>
          <p:nvPr/>
        </p:nvSpPr>
        <p:spPr>
          <a:xfrm>
            <a:off x="607267" y="2548744"/>
            <a:ext cx="1009635" cy="369332"/>
          </a:xfrm>
          <a:prstGeom prst="rect">
            <a:avLst/>
          </a:prstGeom>
          <a:noFill/>
        </p:spPr>
        <p:txBody>
          <a:bodyPr wrap="none" rtlCol="0">
            <a:spAutoFit/>
          </a:bodyPr>
          <a:lstStyle/>
          <a:p>
            <a:r>
              <a:rPr lang="en-US" dirty="0" smtClean="0">
                <a:solidFill>
                  <a:schemeClr val="bg1">
                    <a:lumMod val="50000"/>
                  </a:schemeClr>
                </a:solidFill>
              </a:rPr>
              <a:t>Person A</a:t>
            </a:r>
            <a:endParaRPr lang="en-US" dirty="0">
              <a:solidFill>
                <a:schemeClr val="bg1">
                  <a:lumMod val="50000"/>
                </a:schemeClr>
              </a:solidFill>
            </a:endParaRPr>
          </a:p>
        </p:txBody>
      </p:sp>
      <p:sp>
        <p:nvSpPr>
          <p:cNvPr id="76" name="TextBox 75"/>
          <p:cNvSpPr txBox="1"/>
          <p:nvPr/>
        </p:nvSpPr>
        <p:spPr>
          <a:xfrm>
            <a:off x="1602147" y="1680835"/>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
        <p:nvSpPr>
          <p:cNvPr id="77" name="TextBox 76"/>
          <p:cNvSpPr txBox="1"/>
          <p:nvPr/>
        </p:nvSpPr>
        <p:spPr>
          <a:xfrm>
            <a:off x="555388" y="4128413"/>
            <a:ext cx="1009635" cy="369332"/>
          </a:xfrm>
          <a:prstGeom prst="rect">
            <a:avLst/>
          </a:prstGeom>
          <a:noFill/>
        </p:spPr>
        <p:txBody>
          <a:bodyPr wrap="none" rtlCol="0">
            <a:spAutoFit/>
          </a:bodyPr>
          <a:lstStyle/>
          <a:p>
            <a:r>
              <a:rPr lang="en-US" dirty="0" smtClean="0">
                <a:solidFill>
                  <a:schemeClr val="accent6">
                    <a:lumMod val="75000"/>
                  </a:schemeClr>
                </a:solidFill>
              </a:rPr>
              <a:t>Person B</a:t>
            </a:r>
            <a:endParaRPr lang="en-US" dirty="0">
              <a:solidFill>
                <a:schemeClr val="accent6">
                  <a:lumMod val="75000"/>
                </a:schemeClr>
              </a:solidFill>
            </a:endParaRPr>
          </a:p>
        </p:txBody>
      </p:sp>
    </p:spTree>
    <p:extLst>
      <p:ext uri="{BB962C8B-B14F-4D97-AF65-F5344CB8AC3E}">
        <p14:creationId xmlns:p14="http://schemas.microsoft.com/office/powerpoint/2010/main" val="3730149049"/>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4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42"/>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4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43"/>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4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144"/>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4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145"/>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146"/>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146"/>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14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147"/>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14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148"/>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14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149"/>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15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150"/>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15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151"/>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15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152"/>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15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153"/>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15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154"/>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15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155"/>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15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156"/>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15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157"/>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15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158"/>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15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159"/>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16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160"/>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16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161"/>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16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162"/>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16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163"/>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16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164"/>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16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165"/>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16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166"/>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16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167"/>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16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168"/>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16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169"/>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17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170"/>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17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171"/>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17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172"/>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17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173"/>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17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174"/>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17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175"/>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17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176"/>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17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177"/>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17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178"/>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17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179"/>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18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180"/>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18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181"/>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18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182"/>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18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183"/>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18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184"/>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18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185"/>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18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186"/>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18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187"/>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18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188"/>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18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189"/>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19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190"/>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19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191"/>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19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192"/>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19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193"/>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19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194"/>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19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195"/>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19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196"/>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19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197"/>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19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198"/>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19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199"/>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20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200"/>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201"/>
                                        </p:tgtEl>
                                        <p:attrNameLst>
                                          <p:attrName>style.visibility</p:attrName>
                                        </p:attrNameLst>
                                      </p:cBhvr>
                                      <p:to>
                                        <p:strVal val="visible"/>
                                      </p:to>
                                    </p:set>
                                    <p:animEffect transition="in" filter="dissolve">
                                      <p:cBhvr>
                                        <p:cTn id="184"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P spid="181" grpId="0"/>
      <p:bldP spid="182" grpId="0"/>
      <p:bldP spid="183" grpId="0"/>
      <p:bldP spid="184" grpId="0"/>
      <p:bldP spid="185" grpId="0"/>
      <p:bldP spid="186" grpId="0"/>
      <p:bldP spid="187"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139" name="Text Box 12"/>
          <p:cNvSpPr txBox="1">
            <a:spLocks noChangeArrowheads="1"/>
          </p:cNvSpPr>
          <p:nvPr/>
        </p:nvSpPr>
        <p:spPr bwMode="auto">
          <a:xfrm>
            <a:off x="419476" y="423963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02</a:t>
            </a:r>
            <a:endParaRPr lang="en-US" sz="7200" b="1" dirty="0">
              <a:solidFill>
                <a:srgbClr val="8EB4E3"/>
              </a:solidFill>
              <a:latin typeface="Verdana" charset="0"/>
            </a:endParaRPr>
          </a:p>
        </p:txBody>
      </p:sp>
      <p:sp>
        <p:nvSpPr>
          <p:cNvPr id="140" name="Oval 13"/>
          <p:cNvSpPr>
            <a:spLocks noChangeArrowheads="1"/>
          </p:cNvSpPr>
          <p:nvPr/>
        </p:nvSpPr>
        <p:spPr bwMode="auto">
          <a:xfrm>
            <a:off x="1987830" y="4591202"/>
            <a:ext cx="231775" cy="228600"/>
          </a:xfrm>
          <a:prstGeom prst="ellipse">
            <a:avLst/>
          </a:prstGeom>
          <a:solidFill>
            <a:schemeClr val="accent1">
              <a:lumMod val="60000"/>
              <a:lumOff val="40000"/>
            </a:schemeClr>
          </a:solidFill>
          <a:ln w="9525">
            <a:noFill/>
            <a:round/>
            <a:headEnd/>
            <a:tailEnd/>
          </a:ln>
        </p:spPr>
        <p:txBody>
          <a:bodyPr wrap="none" anchor="ctr"/>
          <a:lstStyle/>
          <a:p>
            <a:endParaRPr lang="en-US" sz="2400">
              <a:solidFill>
                <a:srgbClr val="8EB4E3"/>
              </a:solidFill>
              <a:latin typeface="Verdana" charset="0"/>
            </a:endParaRPr>
          </a:p>
        </p:txBody>
      </p:sp>
      <p:sp>
        <p:nvSpPr>
          <p:cNvPr id="141" name="Oval 14"/>
          <p:cNvSpPr>
            <a:spLocks noChangeArrowheads="1"/>
          </p:cNvSpPr>
          <p:nvPr/>
        </p:nvSpPr>
        <p:spPr bwMode="auto">
          <a:xfrm>
            <a:off x="1987830" y="4967457"/>
            <a:ext cx="231775" cy="228600"/>
          </a:xfrm>
          <a:prstGeom prst="ellipse">
            <a:avLst/>
          </a:prstGeom>
          <a:solidFill>
            <a:schemeClr val="accent1">
              <a:lumMod val="60000"/>
              <a:lumOff val="40000"/>
            </a:schemeClr>
          </a:solidFill>
          <a:ln w="9525">
            <a:noFill/>
            <a:round/>
            <a:headEnd/>
            <a:tailEnd/>
          </a:ln>
        </p:spPr>
        <p:txBody>
          <a:bodyPr wrap="none" anchor="ctr"/>
          <a:lstStyle/>
          <a:p>
            <a:endParaRPr lang="en-US" sz="2400">
              <a:solidFill>
                <a:srgbClr val="8EB4E3"/>
              </a:solidFill>
              <a:latin typeface="Verdana" charset="0"/>
            </a:endParaRPr>
          </a:p>
        </p:txBody>
      </p:sp>
      <p:sp>
        <p:nvSpPr>
          <p:cNvPr id="142" name="Text Box 1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43" name="Text Box 7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144" name="Text Box 7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145" name="Text Box 7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146" name="Text Box 7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147" name="Text Box 7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148" name="Text Box 8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149" name="Text Box 8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150" name="Text Box 8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151" name="Text Box 8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152" name="Text Box 8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153" name="Text Box 8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154" name="Text Box 8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155" name="Text Box 8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156" name="Text Box 8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157" name="Text Box 8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158" name="Text Box 9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159" name="Text Box 9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160" name="Text Box 9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161" name="Text Box 9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162" name="Text Box 9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163" name="Text Box 9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164" name="Text Box 9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165" name="Text Box 9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166" name="Text Box 9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167" name="Text Box 9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168" name="Text Box 10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169" name="Text Box 10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170" name="Text Box 10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171" name="Text Box 10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172" name="Text Box 10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173" name="Text Box 10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174" name="Text Box 10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175" name="Text Box 10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176" name="Text Box 10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177" name="Text Box 11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178" name="Text Box 11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179" name="Text Box 11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180" name="Text Box 11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181" name="Text Box 11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182" name="Text Box 11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183" name="Text Box 11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184" name="Text Box 11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185" name="Text Box 11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186" name="Text Box 11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187" name="Text Box 12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188" name="Text Box 12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189" name="Text Box 12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190" name="Text Box 12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191" name="Text Box 12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192" name="Text Box 12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193" name="Text Box 12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194" name="Text Box 12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195" name="Text Box 12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196" name="Text Box 12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197" name="Text Box 13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198" name="Text Box 13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199" name="Text Box 13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200" name="Text Box 13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201" name="Text Box 13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70" name="Text Box 12"/>
          <p:cNvSpPr txBox="1">
            <a:spLocks noChangeArrowheads="1"/>
          </p:cNvSpPr>
          <p:nvPr/>
        </p:nvSpPr>
        <p:spPr bwMode="auto">
          <a:xfrm>
            <a:off x="419476" y="2752635"/>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chemeClr val="bg1">
                    <a:lumMod val="85000"/>
                  </a:schemeClr>
                </a:solidFill>
                <a:latin typeface="Verdana" charset="0"/>
              </a:rPr>
              <a:t>00</a:t>
            </a:r>
            <a:endParaRPr lang="en-US" sz="7200" b="1" dirty="0">
              <a:solidFill>
                <a:schemeClr val="bg1">
                  <a:lumMod val="85000"/>
                </a:schemeClr>
              </a:solidFill>
              <a:latin typeface="Verdana" charset="0"/>
            </a:endParaRPr>
          </a:p>
        </p:txBody>
      </p:sp>
      <p:sp>
        <p:nvSpPr>
          <p:cNvPr id="71" name="Oval 13"/>
          <p:cNvSpPr>
            <a:spLocks noChangeArrowheads="1"/>
          </p:cNvSpPr>
          <p:nvPr/>
        </p:nvSpPr>
        <p:spPr bwMode="auto">
          <a:xfrm>
            <a:off x="1987830" y="3104205"/>
            <a:ext cx="231775" cy="228600"/>
          </a:xfrm>
          <a:prstGeom prst="ellipse">
            <a:avLst/>
          </a:prstGeom>
          <a:solidFill>
            <a:schemeClr val="bg1">
              <a:lumMod val="85000"/>
            </a:schemeClr>
          </a:solidFill>
          <a:ln w="9525">
            <a:noFill/>
            <a:round/>
            <a:headEnd/>
            <a:tailEnd/>
          </a:ln>
        </p:spPr>
        <p:txBody>
          <a:bodyPr wrap="none" anchor="ctr"/>
          <a:lstStyle/>
          <a:p>
            <a:endParaRPr lang="en-US" sz="2400">
              <a:solidFill>
                <a:srgbClr val="8EB4E3"/>
              </a:solidFill>
              <a:latin typeface="Verdana" charset="0"/>
            </a:endParaRPr>
          </a:p>
        </p:txBody>
      </p:sp>
      <p:sp>
        <p:nvSpPr>
          <p:cNvPr id="72" name="Oval 14"/>
          <p:cNvSpPr>
            <a:spLocks noChangeArrowheads="1"/>
          </p:cNvSpPr>
          <p:nvPr/>
        </p:nvSpPr>
        <p:spPr bwMode="auto">
          <a:xfrm>
            <a:off x="1987830" y="3480460"/>
            <a:ext cx="231775" cy="228600"/>
          </a:xfrm>
          <a:prstGeom prst="ellipse">
            <a:avLst/>
          </a:prstGeom>
          <a:solidFill>
            <a:srgbClr val="D9D9D9"/>
          </a:solidFill>
          <a:ln w="9525">
            <a:noFill/>
            <a:round/>
            <a:headEnd/>
            <a:tailEnd/>
          </a:ln>
        </p:spPr>
        <p:txBody>
          <a:bodyPr wrap="none" anchor="ctr"/>
          <a:lstStyle/>
          <a:p>
            <a:endParaRPr lang="en-US" sz="2400">
              <a:solidFill>
                <a:srgbClr val="8EB4E3"/>
              </a:solidFill>
              <a:latin typeface="Verdana" charset="0"/>
            </a:endParaRPr>
          </a:p>
        </p:txBody>
      </p:sp>
      <p:sp>
        <p:nvSpPr>
          <p:cNvPr id="73" name="Text Box 12"/>
          <p:cNvSpPr txBox="1">
            <a:spLocks noChangeArrowheads="1"/>
          </p:cNvSpPr>
          <p:nvPr/>
        </p:nvSpPr>
        <p:spPr bwMode="auto">
          <a:xfrm>
            <a:off x="2392601" y="2732640"/>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chemeClr val="bg1">
                    <a:lumMod val="85000"/>
                  </a:schemeClr>
                </a:solidFill>
                <a:latin typeface="Verdana" charset="0"/>
              </a:rPr>
              <a:t>00</a:t>
            </a:r>
            <a:endParaRPr lang="en-US" sz="7200" b="1" dirty="0">
              <a:solidFill>
                <a:schemeClr val="bg1">
                  <a:lumMod val="85000"/>
                </a:schemeClr>
              </a:solidFill>
              <a:latin typeface="Verdana" charset="0"/>
            </a:endParaRPr>
          </a:p>
        </p:txBody>
      </p:sp>
      <p:sp>
        <p:nvSpPr>
          <p:cNvPr id="74" name="TextBox 73"/>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75" name="TextBox 74"/>
          <p:cNvSpPr txBox="1"/>
          <p:nvPr/>
        </p:nvSpPr>
        <p:spPr>
          <a:xfrm>
            <a:off x="607267" y="2548744"/>
            <a:ext cx="1009635" cy="369332"/>
          </a:xfrm>
          <a:prstGeom prst="rect">
            <a:avLst/>
          </a:prstGeom>
          <a:noFill/>
        </p:spPr>
        <p:txBody>
          <a:bodyPr wrap="none" rtlCol="0">
            <a:spAutoFit/>
          </a:bodyPr>
          <a:lstStyle/>
          <a:p>
            <a:r>
              <a:rPr lang="en-US" dirty="0" smtClean="0">
                <a:solidFill>
                  <a:schemeClr val="bg1">
                    <a:lumMod val="50000"/>
                  </a:schemeClr>
                </a:solidFill>
              </a:rPr>
              <a:t>Person A</a:t>
            </a:r>
            <a:endParaRPr lang="en-US" dirty="0">
              <a:solidFill>
                <a:schemeClr val="bg1">
                  <a:lumMod val="50000"/>
                </a:schemeClr>
              </a:solidFill>
            </a:endParaRPr>
          </a:p>
        </p:txBody>
      </p:sp>
      <p:sp>
        <p:nvSpPr>
          <p:cNvPr id="76" name="TextBox 75"/>
          <p:cNvSpPr txBox="1"/>
          <p:nvPr/>
        </p:nvSpPr>
        <p:spPr>
          <a:xfrm>
            <a:off x="1602147" y="1680835"/>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
        <p:nvSpPr>
          <p:cNvPr id="77" name="TextBox 76"/>
          <p:cNvSpPr txBox="1"/>
          <p:nvPr/>
        </p:nvSpPr>
        <p:spPr>
          <a:xfrm>
            <a:off x="555388" y="4128413"/>
            <a:ext cx="1009635" cy="369332"/>
          </a:xfrm>
          <a:prstGeom prst="rect">
            <a:avLst/>
          </a:prstGeom>
          <a:noFill/>
        </p:spPr>
        <p:txBody>
          <a:bodyPr wrap="none" rtlCol="0">
            <a:spAutoFit/>
          </a:bodyPr>
          <a:lstStyle/>
          <a:p>
            <a:r>
              <a:rPr lang="en-US" dirty="0" smtClean="0">
                <a:solidFill>
                  <a:schemeClr val="accent6">
                    <a:lumMod val="75000"/>
                  </a:schemeClr>
                </a:solidFill>
              </a:rPr>
              <a:t>Person B</a:t>
            </a:r>
            <a:endParaRPr lang="en-US" dirty="0">
              <a:solidFill>
                <a:schemeClr val="accent6">
                  <a:lumMod val="75000"/>
                </a:schemeClr>
              </a:solidFill>
            </a:endParaRPr>
          </a:p>
        </p:txBody>
      </p:sp>
    </p:spTree>
    <p:extLst>
      <p:ext uri="{BB962C8B-B14F-4D97-AF65-F5344CB8AC3E}">
        <p14:creationId xmlns:p14="http://schemas.microsoft.com/office/powerpoint/2010/main" val="3064306200"/>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4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42"/>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4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43"/>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4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144"/>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4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145"/>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146"/>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146"/>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14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147"/>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14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148"/>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14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149"/>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15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150"/>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15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151"/>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15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152"/>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15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153"/>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15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154"/>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15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155"/>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15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156"/>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15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157"/>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15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158"/>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15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159"/>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16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160"/>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16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161"/>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16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162"/>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16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163"/>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16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164"/>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16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165"/>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16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166"/>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16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167"/>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16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168"/>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16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169"/>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17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170"/>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17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171"/>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17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172"/>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17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173"/>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17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174"/>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17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175"/>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17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176"/>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17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177"/>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17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178"/>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17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179"/>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18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180"/>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18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181"/>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18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182"/>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18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183"/>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18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184"/>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18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185"/>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18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186"/>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18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187"/>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18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188"/>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18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189"/>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19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190"/>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19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191"/>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19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192"/>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19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193"/>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19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194"/>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19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195"/>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19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196"/>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19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197"/>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19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198"/>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19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199"/>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20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200"/>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201"/>
                                        </p:tgtEl>
                                        <p:attrNameLst>
                                          <p:attrName>style.visibility</p:attrName>
                                        </p:attrNameLst>
                                      </p:cBhvr>
                                      <p:to>
                                        <p:strVal val="visible"/>
                                      </p:to>
                                    </p:set>
                                    <p:animEffect transition="in" filter="dissolve">
                                      <p:cBhvr>
                                        <p:cTn id="184"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P spid="181" grpId="0"/>
      <p:bldP spid="182" grpId="0"/>
      <p:bldP spid="183" grpId="0"/>
      <p:bldP spid="184" grpId="0"/>
      <p:bldP spid="185" grpId="0"/>
      <p:bldP spid="186" grpId="0"/>
      <p:bldP spid="187"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139" name="Text Box 12"/>
          <p:cNvSpPr txBox="1">
            <a:spLocks noChangeArrowheads="1"/>
          </p:cNvSpPr>
          <p:nvPr/>
        </p:nvSpPr>
        <p:spPr bwMode="auto">
          <a:xfrm>
            <a:off x="419476" y="423963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01</a:t>
            </a:r>
            <a:endParaRPr lang="en-US" sz="7200" b="1" dirty="0">
              <a:solidFill>
                <a:srgbClr val="8EB4E3"/>
              </a:solidFill>
              <a:latin typeface="Verdana" charset="0"/>
            </a:endParaRPr>
          </a:p>
        </p:txBody>
      </p:sp>
      <p:sp>
        <p:nvSpPr>
          <p:cNvPr id="140" name="Oval 13"/>
          <p:cNvSpPr>
            <a:spLocks noChangeArrowheads="1"/>
          </p:cNvSpPr>
          <p:nvPr/>
        </p:nvSpPr>
        <p:spPr bwMode="auto">
          <a:xfrm>
            <a:off x="1987830" y="4591202"/>
            <a:ext cx="231775" cy="228600"/>
          </a:xfrm>
          <a:prstGeom prst="ellipse">
            <a:avLst/>
          </a:prstGeom>
          <a:solidFill>
            <a:schemeClr val="accent1">
              <a:lumMod val="60000"/>
              <a:lumOff val="40000"/>
            </a:schemeClr>
          </a:solidFill>
          <a:ln w="9525">
            <a:noFill/>
            <a:round/>
            <a:headEnd/>
            <a:tailEnd/>
          </a:ln>
        </p:spPr>
        <p:txBody>
          <a:bodyPr wrap="none" anchor="ctr"/>
          <a:lstStyle/>
          <a:p>
            <a:endParaRPr lang="en-US" sz="2400">
              <a:solidFill>
                <a:srgbClr val="8EB4E3"/>
              </a:solidFill>
              <a:latin typeface="Verdana" charset="0"/>
            </a:endParaRPr>
          </a:p>
        </p:txBody>
      </p:sp>
      <p:sp>
        <p:nvSpPr>
          <p:cNvPr id="141" name="Oval 14"/>
          <p:cNvSpPr>
            <a:spLocks noChangeArrowheads="1"/>
          </p:cNvSpPr>
          <p:nvPr/>
        </p:nvSpPr>
        <p:spPr bwMode="auto">
          <a:xfrm>
            <a:off x="1987830" y="4967457"/>
            <a:ext cx="231775" cy="228600"/>
          </a:xfrm>
          <a:prstGeom prst="ellipse">
            <a:avLst/>
          </a:prstGeom>
          <a:solidFill>
            <a:schemeClr val="accent1">
              <a:lumMod val="60000"/>
              <a:lumOff val="40000"/>
            </a:schemeClr>
          </a:solidFill>
          <a:ln w="9525">
            <a:noFill/>
            <a:round/>
            <a:headEnd/>
            <a:tailEnd/>
          </a:ln>
        </p:spPr>
        <p:txBody>
          <a:bodyPr wrap="none" anchor="ctr"/>
          <a:lstStyle/>
          <a:p>
            <a:endParaRPr lang="en-US" sz="2400">
              <a:solidFill>
                <a:srgbClr val="8EB4E3"/>
              </a:solidFill>
              <a:latin typeface="Verdana" charset="0"/>
            </a:endParaRPr>
          </a:p>
        </p:txBody>
      </p:sp>
      <p:sp>
        <p:nvSpPr>
          <p:cNvPr id="142" name="Text Box 1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43" name="Text Box 7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144" name="Text Box 7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145" name="Text Box 7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146" name="Text Box 7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147" name="Text Box 7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148" name="Text Box 8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149" name="Text Box 8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150" name="Text Box 8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151" name="Text Box 8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152" name="Text Box 8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153" name="Text Box 8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154" name="Text Box 8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155" name="Text Box 8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156" name="Text Box 8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157" name="Text Box 8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158" name="Text Box 9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159" name="Text Box 9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160" name="Text Box 9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161" name="Text Box 9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162" name="Text Box 9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163" name="Text Box 9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164" name="Text Box 9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165" name="Text Box 9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166" name="Text Box 9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167" name="Text Box 9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168" name="Text Box 10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169" name="Text Box 10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170" name="Text Box 10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171" name="Text Box 10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172" name="Text Box 10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173" name="Text Box 10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174" name="Text Box 10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175" name="Text Box 10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176" name="Text Box 10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177" name="Text Box 11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178" name="Text Box 11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179" name="Text Box 11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180" name="Text Box 11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181" name="Text Box 11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182" name="Text Box 11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183" name="Text Box 11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184" name="Text Box 11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185" name="Text Box 11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186" name="Text Box 11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187" name="Text Box 12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188" name="Text Box 12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189" name="Text Box 12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190" name="Text Box 12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191" name="Text Box 12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192" name="Text Box 12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193" name="Text Box 12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194" name="Text Box 12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195" name="Text Box 12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196" name="Text Box 12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197" name="Text Box 13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198" name="Text Box 13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199" name="Text Box 13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200" name="Text Box 13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201" name="Text Box 13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70" name="Text Box 12"/>
          <p:cNvSpPr txBox="1">
            <a:spLocks noChangeArrowheads="1"/>
          </p:cNvSpPr>
          <p:nvPr/>
        </p:nvSpPr>
        <p:spPr bwMode="auto">
          <a:xfrm>
            <a:off x="419476" y="2752635"/>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chemeClr val="bg1">
                    <a:lumMod val="85000"/>
                  </a:schemeClr>
                </a:solidFill>
                <a:latin typeface="Verdana" charset="0"/>
              </a:rPr>
              <a:t>00</a:t>
            </a:r>
            <a:endParaRPr lang="en-US" sz="7200" b="1" dirty="0">
              <a:solidFill>
                <a:schemeClr val="bg1">
                  <a:lumMod val="85000"/>
                </a:schemeClr>
              </a:solidFill>
              <a:latin typeface="Verdana" charset="0"/>
            </a:endParaRPr>
          </a:p>
        </p:txBody>
      </p:sp>
      <p:sp>
        <p:nvSpPr>
          <p:cNvPr id="71" name="Oval 13"/>
          <p:cNvSpPr>
            <a:spLocks noChangeArrowheads="1"/>
          </p:cNvSpPr>
          <p:nvPr/>
        </p:nvSpPr>
        <p:spPr bwMode="auto">
          <a:xfrm>
            <a:off x="1987830" y="3104205"/>
            <a:ext cx="231775" cy="228600"/>
          </a:xfrm>
          <a:prstGeom prst="ellipse">
            <a:avLst/>
          </a:prstGeom>
          <a:solidFill>
            <a:schemeClr val="bg1">
              <a:lumMod val="85000"/>
            </a:schemeClr>
          </a:solidFill>
          <a:ln w="9525">
            <a:noFill/>
            <a:round/>
            <a:headEnd/>
            <a:tailEnd/>
          </a:ln>
        </p:spPr>
        <p:txBody>
          <a:bodyPr wrap="none" anchor="ctr"/>
          <a:lstStyle/>
          <a:p>
            <a:endParaRPr lang="en-US" sz="2400">
              <a:solidFill>
                <a:srgbClr val="8EB4E3"/>
              </a:solidFill>
              <a:latin typeface="Verdana" charset="0"/>
            </a:endParaRPr>
          </a:p>
        </p:txBody>
      </p:sp>
      <p:sp>
        <p:nvSpPr>
          <p:cNvPr id="72" name="Oval 14"/>
          <p:cNvSpPr>
            <a:spLocks noChangeArrowheads="1"/>
          </p:cNvSpPr>
          <p:nvPr/>
        </p:nvSpPr>
        <p:spPr bwMode="auto">
          <a:xfrm>
            <a:off x="1987830" y="3480460"/>
            <a:ext cx="231775" cy="228600"/>
          </a:xfrm>
          <a:prstGeom prst="ellipse">
            <a:avLst/>
          </a:prstGeom>
          <a:solidFill>
            <a:srgbClr val="D9D9D9"/>
          </a:solidFill>
          <a:ln w="9525">
            <a:noFill/>
            <a:round/>
            <a:headEnd/>
            <a:tailEnd/>
          </a:ln>
        </p:spPr>
        <p:txBody>
          <a:bodyPr wrap="none" anchor="ctr"/>
          <a:lstStyle/>
          <a:p>
            <a:endParaRPr lang="en-US" sz="2400">
              <a:solidFill>
                <a:srgbClr val="8EB4E3"/>
              </a:solidFill>
              <a:latin typeface="Verdana" charset="0"/>
            </a:endParaRPr>
          </a:p>
        </p:txBody>
      </p:sp>
      <p:sp>
        <p:nvSpPr>
          <p:cNvPr id="73" name="Text Box 12"/>
          <p:cNvSpPr txBox="1">
            <a:spLocks noChangeArrowheads="1"/>
          </p:cNvSpPr>
          <p:nvPr/>
        </p:nvSpPr>
        <p:spPr bwMode="auto">
          <a:xfrm>
            <a:off x="2392601" y="2732640"/>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chemeClr val="bg1">
                    <a:lumMod val="85000"/>
                  </a:schemeClr>
                </a:solidFill>
                <a:latin typeface="Verdana" charset="0"/>
              </a:rPr>
              <a:t>00</a:t>
            </a:r>
            <a:endParaRPr lang="en-US" sz="7200" b="1" dirty="0">
              <a:solidFill>
                <a:schemeClr val="bg1">
                  <a:lumMod val="85000"/>
                </a:schemeClr>
              </a:solidFill>
              <a:latin typeface="Verdana" charset="0"/>
            </a:endParaRPr>
          </a:p>
        </p:txBody>
      </p:sp>
      <p:sp>
        <p:nvSpPr>
          <p:cNvPr id="74" name="TextBox 73"/>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75" name="TextBox 74"/>
          <p:cNvSpPr txBox="1"/>
          <p:nvPr/>
        </p:nvSpPr>
        <p:spPr>
          <a:xfrm>
            <a:off x="607267" y="2548744"/>
            <a:ext cx="1009635" cy="369332"/>
          </a:xfrm>
          <a:prstGeom prst="rect">
            <a:avLst/>
          </a:prstGeom>
          <a:noFill/>
        </p:spPr>
        <p:txBody>
          <a:bodyPr wrap="none" rtlCol="0">
            <a:spAutoFit/>
          </a:bodyPr>
          <a:lstStyle/>
          <a:p>
            <a:r>
              <a:rPr lang="en-US" dirty="0" smtClean="0">
                <a:solidFill>
                  <a:schemeClr val="bg1">
                    <a:lumMod val="50000"/>
                  </a:schemeClr>
                </a:solidFill>
              </a:rPr>
              <a:t>Person A</a:t>
            </a:r>
            <a:endParaRPr lang="en-US" dirty="0">
              <a:solidFill>
                <a:schemeClr val="bg1">
                  <a:lumMod val="50000"/>
                </a:schemeClr>
              </a:solidFill>
            </a:endParaRPr>
          </a:p>
        </p:txBody>
      </p:sp>
      <p:sp>
        <p:nvSpPr>
          <p:cNvPr id="76" name="TextBox 75"/>
          <p:cNvSpPr txBox="1"/>
          <p:nvPr/>
        </p:nvSpPr>
        <p:spPr>
          <a:xfrm>
            <a:off x="1602147" y="1680835"/>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
        <p:nvSpPr>
          <p:cNvPr id="77" name="TextBox 76"/>
          <p:cNvSpPr txBox="1"/>
          <p:nvPr/>
        </p:nvSpPr>
        <p:spPr>
          <a:xfrm>
            <a:off x="555388" y="4128413"/>
            <a:ext cx="1009635" cy="369332"/>
          </a:xfrm>
          <a:prstGeom prst="rect">
            <a:avLst/>
          </a:prstGeom>
          <a:noFill/>
        </p:spPr>
        <p:txBody>
          <a:bodyPr wrap="none" rtlCol="0">
            <a:spAutoFit/>
          </a:bodyPr>
          <a:lstStyle/>
          <a:p>
            <a:r>
              <a:rPr lang="en-US" dirty="0" smtClean="0">
                <a:solidFill>
                  <a:schemeClr val="accent6">
                    <a:lumMod val="75000"/>
                  </a:schemeClr>
                </a:solidFill>
              </a:rPr>
              <a:t>Person B</a:t>
            </a:r>
            <a:endParaRPr lang="en-US" dirty="0">
              <a:solidFill>
                <a:schemeClr val="accent6">
                  <a:lumMod val="75000"/>
                </a:schemeClr>
              </a:solidFill>
            </a:endParaRPr>
          </a:p>
        </p:txBody>
      </p:sp>
    </p:spTree>
    <p:extLst>
      <p:ext uri="{BB962C8B-B14F-4D97-AF65-F5344CB8AC3E}">
        <p14:creationId xmlns:p14="http://schemas.microsoft.com/office/powerpoint/2010/main" val="3632013991"/>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4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42"/>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4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43"/>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4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144"/>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4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145"/>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146"/>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146"/>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14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147"/>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14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148"/>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14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149"/>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15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150"/>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15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151"/>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15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152"/>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15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153"/>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15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154"/>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15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155"/>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15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156"/>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15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157"/>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15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158"/>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15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159"/>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16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160"/>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16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161"/>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16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162"/>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16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163"/>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16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164"/>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16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165"/>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16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166"/>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16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167"/>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16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168"/>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16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169"/>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17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170"/>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17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171"/>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17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172"/>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17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173"/>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17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174"/>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17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175"/>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17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176"/>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17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177"/>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17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178"/>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17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179"/>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18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180"/>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18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181"/>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18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182"/>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18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183"/>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18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184"/>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18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185"/>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18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186"/>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18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187"/>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18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188"/>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18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189"/>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19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190"/>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19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191"/>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19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192"/>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19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193"/>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19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194"/>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19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195"/>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19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196"/>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19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197"/>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19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198"/>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19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199"/>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20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200"/>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201"/>
                                        </p:tgtEl>
                                        <p:attrNameLst>
                                          <p:attrName>style.visibility</p:attrName>
                                        </p:attrNameLst>
                                      </p:cBhvr>
                                      <p:to>
                                        <p:strVal val="visible"/>
                                      </p:to>
                                    </p:set>
                                    <p:animEffect transition="in" filter="dissolve">
                                      <p:cBhvr>
                                        <p:cTn id="184"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P spid="181" grpId="0"/>
      <p:bldP spid="182" grpId="0"/>
      <p:bldP spid="183" grpId="0"/>
      <p:bldP spid="184" grpId="0"/>
      <p:bldP spid="185" grpId="0"/>
      <p:bldP spid="186" grpId="0"/>
      <p:bldP spid="187"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139" name="Text Box 12"/>
          <p:cNvSpPr txBox="1">
            <a:spLocks noChangeArrowheads="1"/>
          </p:cNvSpPr>
          <p:nvPr/>
        </p:nvSpPr>
        <p:spPr bwMode="auto">
          <a:xfrm>
            <a:off x="419476" y="423963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00</a:t>
            </a:r>
            <a:endParaRPr lang="en-US" sz="7200" b="1" dirty="0">
              <a:solidFill>
                <a:srgbClr val="8EB4E3"/>
              </a:solidFill>
              <a:latin typeface="Verdana" charset="0"/>
            </a:endParaRPr>
          </a:p>
        </p:txBody>
      </p:sp>
      <p:sp>
        <p:nvSpPr>
          <p:cNvPr id="140" name="Oval 13"/>
          <p:cNvSpPr>
            <a:spLocks noChangeArrowheads="1"/>
          </p:cNvSpPr>
          <p:nvPr/>
        </p:nvSpPr>
        <p:spPr bwMode="auto">
          <a:xfrm>
            <a:off x="1987830" y="4591202"/>
            <a:ext cx="231775" cy="228600"/>
          </a:xfrm>
          <a:prstGeom prst="ellipse">
            <a:avLst/>
          </a:prstGeom>
          <a:solidFill>
            <a:schemeClr val="accent1">
              <a:lumMod val="60000"/>
              <a:lumOff val="40000"/>
            </a:schemeClr>
          </a:solidFill>
          <a:ln w="9525">
            <a:noFill/>
            <a:round/>
            <a:headEnd/>
            <a:tailEnd/>
          </a:ln>
        </p:spPr>
        <p:txBody>
          <a:bodyPr wrap="none" anchor="ctr"/>
          <a:lstStyle/>
          <a:p>
            <a:endParaRPr lang="en-US" sz="2400">
              <a:solidFill>
                <a:srgbClr val="8EB4E3"/>
              </a:solidFill>
              <a:latin typeface="Verdana" charset="0"/>
            </a:endParaRPr>
          </a:p>
        </p:txBody>
      </p:sp>
      <p:sp>
        <p:nvSpPr>
          <p:cNvPr id="141" name="Oval 14"/>
          <p:cNvSpPr>
            <a:spLocks noChangeArrowheads="1"/>
          </p:cNvSpPr>
          <p:nvPr/>
        </p:nvSpPr>
        <p:spPr bwMode="auto">
          <a:xfrm>
            <a:off x="1987830" y="4967457"/>
            <a:ext cx="231775" cy="228600"/>
          </a:xfrm>
          <a:prstGeom prst="ellipse">
            <a:avLst/>
          </a:prstGeom>
          <a:solidFill>
            <a:schemeClr val="accent1">
              <a:lumMod val="60000"/>
              <a:lumOff val="40000"/>
            </a:schemeClr>
          </a:solidFill>
          <a:ln w="9525">
            <a:noFill/>
            <a:round/>
            <a:headEnd/>
            <a:tailEnd/>
          </a:ln>
        </p:spPr>
        <p:txBody>
          <a:bodyPr wrap="none" anchor="ctr"/>
          <a:lstStyle/>
          <a:p>
            <a:endParaRPr lang="en-US" sz="2400">
              <a:solidFill>
                <a:srgbClr val="8EB4E3"/>
              </a:solidFill>
              <a:latin typeface="Verdana" charset="0"/>
            </a:endParaRPr>
          </a:p>
        </p:txBody>
      </p:sp>
      <p:sp>
        <p:nvSpPr>
          <p:cNvPr id="142" name="Text Box 1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43" name="Text Box 7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144" name="Text Box 7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145" name="Text Box 7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146" name="Text Box 7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147" name="Text Box 7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148" name="Text Box 8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149" name="Text Box 8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150" name="Text Box 8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151" name="Text Box 8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152" name="Text Box 8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153" name="Text Box 8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154" name="Text Box 8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155" name="Text Box 8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156" name="Text Box 8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157" name="Text Box 8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158" name="Text Box 9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159" name="Text Box 9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160" name="Text Box 9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161" name="Text Box 9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162" name="Text Box 9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163" name="Text Box 9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164" name="Text Box 9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165" name="Text Box 9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166" name="Text Box 9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167" name="Text Box 9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168" name="Text Box 10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169" name="Text Box 10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170" name="Text Box 10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171" name="Text Box 10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172" name="Text Box 10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173" name="Text Box 10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174" name="Text Box 10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175" name="Text Box 10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176" name="Text Box 10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177" name="Text Box 11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178" name="Text Box 11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179" name="Text Box 11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180" name="Text Box 11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181" name="Text Box 11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182" name="Text Box 11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183" name="Text Box 11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184" name="Text Box 11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185" name="Text Box 11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186" name="Text Box 11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187" name="Text Box 12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188" name="Text Box 12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189" name="Text Box 12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190" name="Text Box 12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191" name="Text Box 124"/>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192" name="Text Box 125"/>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193" name="Text Box 126"/>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194" name="Text Box 12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195" name="Text Box 128"/>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196" name="Text Box 129"/>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197" name="Text Box 130"/>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198" name="Text Box 131"/>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199" name="Text Box 132"/>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200" name="Text Box 133"/>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201" name="Text Box 137"/>
          <p:cNvSpPr txBox="1">
            <a:spLocks noChangeArrowheads="1"/>
          </p:cNvSpPr>
          <p:nvPr/>
        </p:nvSpPr>
        <p:spPr bwMode="auto">
          <a:xfrm>
            <a:off x="2411254" y="423963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70" name="Text Box 12"/>
          <p:cNvSpPr txBox="1">
            <a:spLocks noChangeArrowheads="1"/>
          </p:cNvSpPr>
          <p:nvPr/>
        </p:nvSpPr>
        <p:spPr bwMode="auto">
          <a:xfrm>
            <a:off x="419476" y="2752635"/>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chemeClr val="bg1">
                    <a:lumMod val="85000"/>
                  </a:schemeClr>
                </a:solidFill>
                <a:latin typeface="Verdana" charset="0"/>
              </a:rPr>
              <a:t>00</a:t>
            </a:r>
            <a:endParaRPr lang="en-US" sz="7200" b="1" dirty="0">
              <a:solidFill>
                <a:schemeClr val="bg1">
                  <a:lumMod val="85000"/>
                </a:schemeClr>
              </a:solidFill>
              <a:latin typeface="Verdana" charset="0"/>
            </a:endParaRPr>
          </a:p>
        </p:txBody>
      </p:sp>
      <p:sp>
        <p:nvSpPr>
          <p:cNvPr id="71" name="Oval 13"/>
          <p:cNvSpPr>
            <a:spLocks noChangeArrowheads="1"/>
          </p:cNvSpPr>
          <p:nvPr/>
        </p:nvSpPr>
        <p:spPr bwMode="auto">
          <a:xfrm>
            <a:off x="1987830" y="3104205"/>
            <a:ext cx="231775" cy="228600"/>
          </a:xfrm>
          <a:prstGeom prst="ellipse">
            <a:avLst/>
          </a:prstGeom>
          <a:solidFill>
            <a:schemeClr val="bg1">
              <a:lumMod val="85000"/>
            </a:schemeClr>
          </a:solidFill>
          <a:ln w="9525">
            <a:noFill/>
            <a:round/>
            <a:headEnd/>
            <a:tailEnd/>
          </a:ln>
        </p:spPr>
        <p:txBody>
          <a:bodyPr wrap="none" anchor="ctr"/>
          <a:lstStyle/>
          <a:p>
            <a:endParaRPr lang="en-US" sz="2400">
              <a:solidFill>
                <a:srgbClr val="8EB4E3"/>
              </a:solidFill>
              <a:latin typeface="Verdana" charset="0"/>
            </a:endParaRPr>
          </a:p>
        </p:txBody>
      </p:sp>
      <p:sp>
        <p:nvSpPr>
          <p:cNvPr id="72" name="Oval 14"/>
          <p:cNvSpPr>
            <a:spLocks noChangeArrowheads="1"/>
          </p:cNvSpPr>
          <p:nvPr/>
        </p:nvSpPr>
        <p:spPr bwMode="auto">
          <a:xfrm>
            <a:off x="1987830" y="3480460"/>
            <a:ext cx="231775" cy="228600"/>
          </a:xfrm>
          <a:prstGeom prst="ellipse">
            <a:avLst/>
          </a:prstGeom>
          <a:solidFill>
            <a:srgbClr val="D9D9D9"/>
          </a:solidFill>
          <a:ln w="9525">
            <a:noFill/>
            <a:round/>
            <a:headEnd/>
            <a:tailEnd/>
          </a:ln>
        </p:spPr>
        <p:txBody>
          <a:bodyPr wrap="none" anchor="ctr"/>
          <a:lstStyle/>
          <a:p>
            <a:endParaRPr lang="en-US" sz="2400">
              <a:solidFill>
                <a:srgbClr val="8EB4E3"/>
              </a:solidFill>
              <a:latin typeface="Verdana" charset="0"/>
            </a:endParaRPr>
          </a:p>
        </p:txBody>
      </p:sp>
      <p:sp>
        <p:nvSpPr>
          <p:cNvPr id="73" name="Text Box 12"/>
          <p:cNvSpPr txBox="1">
            <a:spLocks noChangeArrowheads="1"/>
          </p:cNvSpPr>
          <p:nvPr/>
        </p:nvSpPr>
        <p:spPr bwMode="auto">
          <a:xfrm>
            <a:off x="2392601" y="2732640"/>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chemeClr val="bg1">
                    <a:lumMod val="85000"/>
                  </a:schemeClr>
                </a:solidFill>
                <a:latin typeface="Verdana" charset="0"/>
              </a:rPr>
              <a:t>00</a:t>
            </a:r>
            <a:endParaRPr lang="en-US" sz="7200" b="1" dirty="0">
              <a:solidFill>
                <a:schemeClr val="bg1">
                  <a:lumMod val="85000"/>
                </a:schemeClr>
              </a:solidFill>
              <a:latin typeface="Verdana" charset="0"/>
            </a:endParaRPr>
          </a:p>
        </p:txBody>
      </p:sp>
      <p:pic>
        <p:nvPicPr>
          <p:cNvPr id="74" name="Picture 73" descr="j03096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712209" y="4239632"/>
            <a:ext cx="857179" cy="1201653"/>
          </a:xfrm>
          <a:prstGeom prst="rect">
            <a:avLst/>
          </a:prstGeom>
        </p:spPr>
      </p:pic>
      <p:pic>
        <p:nvPicPr>
          <p:cNvPr id="75" name="Picture 74" descr="j03096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712210" y="4239632"/>
            <a:ext cx="857179" cy="1201653"/>
          </a:xfrm>
          <a:prstGeom prst="rect">
            <a:avLst/>
          </a:prstGeom>
        </p:spPr>
      </p:pic>
      <p:pic>
        <p:nvPicPr>
          <p:cNvPr id="76" name="Picture 75" descr="j03096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712210" y="4239633"/>
            <a:ext cx="857179" cy="1201653"/>
          </a:xfrm>
          <a:prstGeom prst="rect">
            <a:avLst/>
          </a:prstGeom>
        </p:spPr>
      </p:pic>
      <p:sp>
        <p:nvSpPr>
          <p:cNvPr id="77" name="TextBox 76"/>
          <p:cNvSpPr txBox="1"/>
          <p:nvPr/>
        </p:nvSpPr>
        <p:spPr>
          <a:xfrm>
            <a:off x="399630" y="3289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78" name="TextBox 77"/>
          <p:cNvSpPr txBox="1"/>
          <p:nvPr/>
        </p:nvSpPr>
        <p:spPr>
          <a:xfrm>
            <a:off x="607267" y="2548744"/>
            <a:ext cx="1009635" cy="369332"/>
          </a:xfrm>
          <a:prstGeom prst="rect">
            <a:avLst/>
          </a:prstGeom>
          <a:noFill/>
        </p:spPr>
        <p:txBody>
          <a:bodyPr wrap="none" rtlCol="0">
            <a:spAutoFit/>
          </a:bodyPr>
          <a:lstStyle/>
          <a:p>
            <a:r>
              <a:rPr lang="en-US" dirty="0" smtClean="0">
                <a:solidFill>
                  <a:schemeClr val="bg1">
                    <a:lumMod val="50000"/>
                  </a:schemeClr>
                </a:solidFill>
              </a:rPr>
              <a:t>Person A</a:t>
            </a:r>
            <a:endParaRPr lang="en-US" dirty="0">
              <a:solidFill>
                <a:schemeClr val="bg1">
                  <a:lumMod val="50000"/>
                </a:schemeClr>
              </a:solidFill>
            </a:endParaRPr>
          </a:p>
        </p:txBody>
      </p:sp>
      <p:sp>
        <p:nvSpPr>
          <p:cNvPr id="79" name="TextBox 78"/>
          <p:cNvSpPr txBox="1"/>
          <p:nvPr/>
        </p:nvSpPr>
        <p:spPr>
          <a:xfrm>
            <a:off x="1602147" y="1680835"/>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
        <p:nvSpPr>
          <p:cNvPr id="80" name="TextBox 79"/>
          <p:cNvSpPr txBox="1"/>
          <p:nvPr/>
        </p:nvSpPr>
        <p:spPr>
          <a:xfrm>
            <a:off x="555388" y="4128413"/>
            <a:ext cx="1009635" cy="369332"/>
          </a:xfrm>
          <a:prstGeom prst="rect">
            <a:avLst/>
          </a:prstGeom>
          <a:noFill/>
        </p:spPr>
        <p:txBody>
          <a:bodyPr wrap="none" rtlCol="0">
            <a:spAutoFit/>
          </a:bodyPr>
          <a:lstStyle/>
          <a:p>
            <a:r>
              <a:rPr lang="en-US" dirty="0" smtClean="0">
                <a:solidFill>
                  <a:schemeClr val="accent6">
                    <a:lumMod val="75000"/>
                  </a:schemeClr>
                </a:solidFill>
              </a:rPr>
              <a:t>Person B</a:t>
            </a:r>
            <a:endParaRPr lang="en-US" dirty="0">
              <a:solidFill>
                <a:schemeClr val="accent6">
                  <a:lumMod val="75000"/>
                </a:schemeClr>
              </a:solidFill>
            </a:endParaRPr>
          </a:p>
        </p:txBody>
      </p:sp>
    </p:spTree>
    <p:extLst>
      <p:ext uri="{BB962C8B-B14F-4D97-AF65-F5344CB8AC3E}">
        <p14:creationId xmlns:p14="http://schemas.microsoft.com/office/powerpoint/2010/main" val="249847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4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42"/>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4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43"/>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4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144"/>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4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145"/>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146"/>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146"/>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14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147"/>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14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148"/>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14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149"/>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15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150"/>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15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151"/>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15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152"/>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15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153"/>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15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154"/>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15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155"/>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15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156"/>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15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157"/>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15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158"/>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15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159"/>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16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160"/>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16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161"/>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16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162"/>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16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163"/>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16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164"/>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16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165"/>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16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166"/>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16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167"/>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16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168"/>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16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169"/>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17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170"/>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17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171"/>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17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172"/>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17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173"/>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17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174"/>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17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175"/>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17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176"/>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17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177"/>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17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178"/>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17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179"/>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18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180"/>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18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181"/>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18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182"/>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18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183"/>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18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184"/>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18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185"/>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18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186"/>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18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187"/>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18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188"/>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18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189"/>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19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190"/>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19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191"/>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19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192"/>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19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193"/>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19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194"/>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19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195"/>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19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196"/>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19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197"/>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19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198"/>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19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199"/>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20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200"/>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201"/>
                                        </p:tgtEl>
                                        <p:attrNameLst>
                                          <p:attrName>style.visibility</p:attrName>
                                        </p:attrNameLst>
                                      </p:cBhvr>
                                      <p:to>
                                        <p:strVal val="visible"/>
                                      </p:to>
                                    </p:set>
                                    <p:animEffect transition="in" filter="dissolve">
                                      <p:cBhvr>
                                        <p:cTn id="184" dur="500"/>
                                        <p:tgtEl>
                                          <p:spTgt spid="201"/>
                                        </p:tgtEl>
                                      </p:cBhvr>
                                    </p:animEffect>
                                  </p:childTnLst>
                                </p:cTn>
                              </p:par>
                            </p:childTnLst>
                          </p:cTn>
                        </p:par>
                        <p:par>
                          <p:cTn id="185" fill="hold">
                            <p:stCondLst>
                              <p:cond delay="59500"/>
                            </p:stCondLst>
                            <p:childTnLst>
                              <p:par>
                                <p:cTn id="186" presetID="3" presetClass="entr" presetSubtype="10" fill="hold" nodeType="afterEffect">
                                  <p:stCondLst>
                                    <p:cond delay="0"/>
                                  </p:stCondLst>
                                  <p:childTnLst>
                                    <p:set>
                                      <p:cBhvr>
                                        <p:cTn id="187" dur="1" fill="hold">
                                          <p:stCondLst>
                                            <p:cond delay="0"/>
                                          </p:stCondLst>
                                        </p:cTn>
                                        <p:tgtEl>
                                          <p:spTgt spid="74"/>
                                        </p:tgtEl>
                                        <p:attrNameLst>
                                          <p:attrName>style.visibility</p:attrName>
                                        </p:attrNameLst>
                                      </p:cBhvr>
                                      <p:to>
                                        <p:strVal val="visible"/>
                                      </p:to>
                                    </p:set>
                                    <p:animEffect transition="in" filter="blinds(horizontal)">
                                      <p:cBhvr>
                                        <p:cTn id="188" dur="1000"/>
                                        <p:tgtEl>
                                          <p:spTgt spid="74"/>
                                        </p:tgtEl>
                                      </p:cBhvr>
                                    </p:animEffect>
                                  </p:childTnLst>
                                  <p:subTnLst>
                                    <p:audio>
                                      <p:cMediaNode>
                                        <p:cTn display="0" masterRel="sameClick">
                                          <p:stCondLst>
                                            <p:cond evt="begin" delay="0">
                                              <p:tn val="186"/>
                                            </p:cond>
                                          </p:stCondLst>
                                          <p:endCondLst>
                                            <p:cond evt="onStopAudio" delay="0">
                                              <p:tgtEl>
                                                <p:sldTgt/>
                                              </p:tgtEl>
                                            </p:cond>
                                          </p:endCondLst>
                                        </p:cTn>
                                        <p:tgtEl>
                                          <p:sndTgt r:embed="rId2" name="Tick Tock"/>
                                        </p:tgtEl>
                                      </p:cMediaNode>
                                    </p:audio>
                                  </p:subTnLst>
                                </p:cTn>
                              </p:par>
                            </p:childTnLst>
                          </p:cTn>
                        </p:par>
                        <p:par>
                          <p:cTn id="189" fill="hold">
                            <p:stCondLst>
                              <p:cond delay="60500"/>
                            </p:stCondLst>
                            <p:childTnLst>
                              <p:par>
                                <p:cTn id="190" presetID="3" presetClass="entr" presetSubtype="10" fill="hold" nodeType="afterEffect">
                                  <p:stCondLst>
                                    <p:cond delay="0"/>
                                  </p:stCondLst>
                                  <p:childTnLst>
                                    <p:set>
                                      <p:cBhvr>
                                        <p:cTn id="191" dur="1" fill="hold">
                                          <p:stCondLst>
                                            <p:cond delay="0"/>
                                          </p:stCondLst>
                                        </p:cTn>
                                        <p:tgtEl>
                                          <p:spTgt spid="76"/>
                                        </p:tgtEl>
                                        <p:attrNameLst>
                                          <p:attrName>style.visibility</p:attrName>
                                        </p:attrNameLst>
                                      </p:cBhvr>
                                      <p:to>
                                        <p:strVal val="visible"/>
                                      </p:to>
                                    </p:set>
                                    <p:animEffect transition="in" filter="blinds(horizontal)">
                                      <p:cBhvr>
                                        <p:cTn id="192" dur="1000"/>
                                        <p:tgtEl>
                                          <p:spTgt spid="76"/>
                                        </p:tgtEl>
                                      </p:cBhvr>
                                    </p:animEffect>
                                  </p:childTnLst>
                                  <p:subTnLst>
                                    <p:audio>
                                      <p:cMediaNode>
                                        <p:cTn display="0" masterRel="sameClick">
                                          <p:stCondLst>
                                            <p:cond evt="begin" delay="0">
                                              <p:tn val="190"/>
                                            </p:cond>
                                          </p:stCondLst>
                                          <p:endCondLst>
                                            <p:cond evt="onStopAudio" delay="0">
                                              <p:tgtEl>
                                                <p:sldTgt/>
                                              </p:tgtEl>
                                            </p:cond>
                                          </p:endCondLst>
                                        </p:cTn>
                                        <p:tgtEl>
                                          <p:sndTgt r:embed="rId2" name="Tick Tock"/>
                                        </p:tgtEl>
                                      </p:cMediaNode>
                                    </p:audio>
                                  </p:subTnLst>
                                </p:cTn>
                              </p:par>
                            </p:childTnLst>
                          </p:cTn>
                        </p:par>
                        <p:par>
                          <p:cTn id="193" fill="hold">
                            <p:stCondLst>
                              <p:cond delay="61500"/>
                            </p:stCondLst>
                            <p:childTnLst>
                              <p:par>
                                <p:cTn id="194" presetID="3" presetClass="entr" presetSubtype="10" fill="hold" nodeType="afterEffect">
                                  <p:stCondLst>
                                    <p:cond delay="2000"/>
                                  </p:stCondLst>
                                  <p:childTnLst>
                                    <p:set>
                                      <p:cBhvr>
                                        <p:cTn id="195" dur="1" fill="hold">
                                          <p:stCondLst>
                                            <p:cond delay="0"/>
                                          </p:stCondLst>
                                        </p:cTn>
                                        <p:tgtEl>
                                          <p:spTgt spid="75"/>
                                        </p:tgtEl>
                                        <p:attrNameLst>
                                          <p:attrName>style.visibility</p:attrName>
                                        </p:attrNameLst>
                                      </p:cBhvr>
                                      <p:to>
                                        <p:strVal val="visible"/>
                                      </p:to>
                                    </p:set>
                                    <p:animEffect transition="in" filter="blinds(horizontal)">
                                      <p:cBhvr>
                                        <p:cTn id="196" dur="1000"/>
                                        <p:tgtEl>
                                          <p:spTgt spid="75"/>
                                        </p:tgtEl>
                                      </p:cBhvr>
                                    </p:animEffect>
                                  </p:childTnLst>
                                  <p:subTnLst>
                                    <p:audio>
                                      <p:cMediaNode>
                                        <p:cTn display="0" masterRel="sameClick">
                                          <p:stCondLst>
                                            <p:cond evt="begin" delay="0">
                                              <p:tn val="194"/>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P spid="181" grpId="0"/>
      <p:bldP spid="182" grpId="0"/>
      <p:bldP spid="183" grpId="0"/>
      <p:bldP spid="184" grpId="0"/>
      <p:bldP spid="185" grpId="0"/>
      <p:bldP spid="186" grpId="0"/>
      <p:bldP spid="187"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ounded Rectangle 5"/>
          <p:cNvSpPr/>
          <p:nvPr/>
        </p:nvSpPr>
        <p:spPr>
          <a:xfrm>
            <a:off x="4712209" y="2112893"/>
            <a:ext cx="4247393"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8" name="TextBox 7"/>
          <p:cNvSpPr txBox="1"/>
          <p:nvPr/>
        </p:nvSpPr>
        <p:spPr>
          <a:xfrm>
            <a:off x="4850710" y="2218611"/>
            <a:ext cx="3075143" cy="369332"/>
          </a:xfrm>
          <a:prstGeom prst="rect">
            <a:avLst/>
          </a:prstGeom>
          <a:noFill/>
        </p:spPr>
        <p:txBody>
          <a:bodyPr wrap="none" rtlCol="0">
            <a:spAutoFit/>
          </a:bodyPr>
          <a:lstStyle/>
          <a:p>
            <a:r>
              <a:rPr lang="en-US" dirty="0" smtClean="0">
                <a:solidFill>
                  <a:schemeClr val="bg1">
                    <a:lumMod val="65000"/>
                  </a:schemeClr>
                </a:solidFill>
              </a:rPr>
              <a:t>Notes from your 2nd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11" name="TextBox 10"/>
          <p:cNvSpPr txBox="1"/>
          <p:nvPr/>
        </p:nvSpPr>
        <p:spPr>
          <a:xfrm>
            <a:off x="4712209" y="1329523"/>
            <a:ext cx="1972374" cy="461665"/>
          </a:xfrm>
          <a:prstGeom prst="rect">
            <a:avLst/>
          </a:prstGeom>
          <a:noFill/>
        </p:spPr>
        <p:txBody>
          <a:bodyPr wrap="square" rtlCol="0">
            <a:spAutoFit/>
          </a:bodyPr>
          <a:lstStyle/>
          <a:p>
            <a:r>
              <a:rPr lang="en-US" sz="2400" b="1" dirty="0" smtClean="0"/>
              <a:t>2. Dig Deeper</a:t>
            </a:r>
            <a:endParaRPr lang="en-US" sz="2400" b="1" dirty="0"/>
          </a:p>
        </p:txBody>
      </p:sp>
      <p:sp>
        <p:nvSpPr>
          <p:cNvPr id="12" name="TextBox 11"/>
          <p:cNvSpPr txBox="1"/>
          <p:nvPr/>
        </p:nvSpPr>
        <p:spPr>
          <a:xfrm>
            <a:off x="5045073" y="1666200"/>
            <a:ext cx="4098927" cy="369332"/>
          </a:xfrm>
          <a:prstGeom prst="rect">
            <a:avLst/>
          </a:prstGeom>
          <a:noFill/>
        </p:spPr>
        <p:txBody>
          <a:bodyPr wrap="square" rtlCol="0">
            <a:spAutoFit/>
          </a:bodyPr>
          <a:lstStyle/>
          <a:p>
            <a:r>
              <a:rPr lang="en-US" dirty="0" smtClean="0"/>
              <a:t>3 minutes</a:t>
            </a:r>
            <a:endParaRPr lang="en-US" dirty="0"/>
          </a:p>
        </p:txBody>
      </p:sp>
      <p:sp>
        <p:nvSpPr>
          <p:cNvPr id="2" name="Rectangle 1"/>
          <p:cNvSpPr/>
          <p:nvPr/>
        </p:nvSpPr>
        <p:spPr>
          <a:xfrm>
            <a:off x="1191156" y="2765959"/>
            <a:ext cx="2459597" cy="3170099"/>
          </a:xfrm>
          <a:prstGeom prst="rect">
            <a:avLst/>
          </a:prstGeom>
          <a:noFill/>
        </p:spPr>
        <p:txBody>
          <a:bodyPr wrap="square">
            <a:spAutoFit/>
          </a:bodyPr>
          <a:lstStyle/>
          <a:p>
            <a:r>
              <a:rPr lang="en-US" sz="20000" b="0" i="0" dirty="0" smtClean="0">
                <a:solidFill>
                  <a:srgbClr val="7593B9"/>
                </a:solidFill>
                <a:latin typeface="Zapf Dingbats"/>
                <a:ea typeface="Zapf Dingbats"/>
                <a:cs typeface="Zapf Dingbats"/>
              </a:rPr>
              <a:t>✔</a:t>
            </a:r>
            <a:endParaRPr lang="en-US" sz="20000" dirty="0">
              <a:solidFill>
                <a:srgbClr val="7593B9"/>
              </a:solidFill>
            </a:endParaRPr>
          </a:p>
        </p:txBody>
      </p:sp>
      <p:sp>
        <p:nvSpPr>
          <p:cNvPr id="13" name="TextBox 12"/>
          <p:cNvSpPr txBox="1"/>
          <p:nvPr/>
        </p:nvSpPr>
        <p:spPr>
          <a:xfrm>
            <a:off x="4850710" y="2781924"/>
            <a:ext cx="3956492" cy="3416320"/>
          </a:xfrm>
          <a:prstGeom prst="rect">
            <a:avLst/>
          </a:prstGeom>
          <a:noFill/>
        </p:spPr>
        <p:txBody>
          <a:bodyPr wrap="square" rtlCol="0">
            <a:spAutoFit/>
          </a:bodyPr>
          <a:lstStyle/>
          <a:p>
            <a:r>
              <a:rPr lang="en-US" sz="2400" b="1" dirty="0" smtClean="0">
                <a:solidFill>
                  <a:srgbClr val="7593B9"/>
                </a:solidFill>
              </a:rPr>
              <a:t>Follow up on things that intrigued you…</a:t>
            </a:r>
          </a:p>
          <a:p>
            <a:endParaRPr lang="en-US" sz="2400" b="1" dirty="0">
              <a:solidFill>
                <a:srgbClr val="7593B9"/>
              </a:solidFill>
            </a:endParaRPr>
          </a:p>
          <a:p>
            <a:r>
              <a:rPr lang="en-US" sz="2400" b="1" dirty="0" smtClean="0">
                <a:solidFill>
                  <a:srgbClr val="7593B9"/>
                </a:solidFill>
              </a:rPr>
              <a:t>Dig for stories, feelings, &amp; emotions…</a:t>
            </a:r>
          </a:p>
          <a:p>
            <a:endParaRPr lang="en-US" sz="2400" b="1" dirty="0">
              <a:solidFill>
                <a:srgbClr val="7593B9"/>
              </a:solidFill>
            </a:endParaRPr>
          </a:p>
          <a:p>
            <a:r>
              <a:rPr lang="en-US" sz="2400" b="1" dirty="0" smtClean="0">
                <a:solidFill>
                  <a:srgbClr val="7593B9"/>
                </a:solidFill>
              </a:rPr>
              <a:t>YOU WILL BE DESIGNING A PRODUCT BASED ON THIS INSIGHT!</a:t>
            </a:r>
          </a:p>
        </p:txBody>
      </p:sp>
      <p:sp>
        <p:nvSpPr>
          <p:cNvPr id="14" name="TextBox 13"/>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Tree>
    <p:extLst>
      <p:ext uri="{BB962C8B-B14F-4D97-AF65-F5344CB8AC3E}">
        <p14:creationId xmlns:p14="http://schemas.microsoft.com/office/powerpoint/2010/main" val="199621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linds(horizont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blinds(horizontal)">
                                      <p:cBhvr>
                                        <p:cTn id="1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ounded Rectangle 5"/>
          <p:cNvSpPr/>
          <p:nvPr/>
        </p:nvSpPr>
        <p:spPr>
          <a:xfrm>
            <a:off x="4712209" y="2112893"/>
            <a:ext cx="4247393"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8" name="TextBox 7"/>
          <p:cNvSpPr txBox="1"/>
          <p:nvPr/>
        </p:nvSpPr>
        <p:spPr>
          <a:xfrm>
            <a:off x="4850710" y="2218611"/>
            <a:ext cx="3075143" cy="369332"/>
          </a:xfrm>
          <a:prstGeom prst="rect">
            <a:avLst/>
          </a:prstGeom>
          <a:noFill/>
        </p:spPr>
        <p:txBody>
          <a:bodyPr wrap="none" rtlCol="0">
            <a:spAutoFit/>
          </a:bodyPr>
          <a:lstStyle/>
          <a:p>
            <a:r>
              <a:rPr lang="en-US" dirty="0" smtClean="0">
                <a:solidFill>
                  <a:schemeClr val="bg1">
                    <a:lumMod val="65000"/>
                  </a:schemeClr>
                </a:solidFill>
              </a:rPr>
              <a:t>Notes from your 2nd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11" name="TextBox 10"/>
          <p:cNvSpPr txBox="1"/>
          <p:nvPr/>
        </p:nvSpPr>
        <p:spPr>
          <a:xfrm>
            <a:off x="4712209" y="1329523"/>
            <a:ext cx="1972374" cy="461665"/>
          </a:xfrm>
          <a:prstGeom prst="rect">
            <a:avLst/>
          </a:prstGeom>
          <a:noFill/>
        </p:spPr>
        <p:txBody>
          <a:bodyPr wrap="square" rtlCol="0">
            <a:spAutoFit/>
          </a:bodyPr>
          <a:lstStyle/>
          <a:p>
            <a:r>
              <a:rPr lang="en-US" sz="2400" b="1" dirty="0" smtClean="0"/>
              <a:t>2. Dig Deeper</a:t>
            </a:r>
            <a:endParaRPr lang="en-US" sz="2400" b="1" dirty="0"/>
          </a:p>
        </p:txBody>
      </p:sp>
      <p:sp>
        <p:nvSpPr>
          <p:cNvPr id="12" name="TextBox 11"/>
          <p:cNvSpPr txBox="1"/>
          <p:nvPr/>
        </p:nvSpPr>
        <p:spPr>
          <a:xfrm>
            <a:off x="5045073" y="1666200"/>
            <a:ext cx="4098927" cy="369332"/>
          </a:xfrm>
          <a:prstGeom prst="rect">
            <a:avLst/>
          </a:prstGeom>
          <a:noFill/>
        </p:spPr>
        <p:txBody>
          <a:bodyPr wrap="square" rtlCol="0">
            <a:spAutoFit/>
          </a:bodyPr>
          <a:lstStyle/>
          <a:p>
            <a:r>
              <a:rPr lang="en-US" dirty="0" smtClean="0"/>
              <a:t>3 minutes</a:t>
            </a:r>
            <a:endParaRPr lang="en-US" dirty="0"/>
          </a:p>
        </p:txBody>
      </p:sp>
      <p:sp>
        <p:nvSpPr>
          <p:cNvPr id="2" name="Rectangle 1"/>
          <p:cNvSpPr/>
          <p:nvPr/>
        </p:nvSpPr>
        <p:spPr>
          <a:xfrm>
            <a:off x="1191156" y="2765959"/>
            <a:ext cx="2459597" cy="3170099"/>
          </a:xfrm>
          <a:prstGeom prst="rect">
            <a:avLst/>
          </a:prstGeom>
          <a:noFill/>
        </p:spPr>
        <p:txBody>
          <a:bodyPr wrap="square">
            <a:spAutoFit/>
          </a:bodyPr>
          <a:lstStyle/>
          <a:p>
            <a:r>
              <a:rPr lang="en-US" sz="20000" b="0" i="0" dirty="0" smtClean="0">
                <a:solidFill>
                  <a:srgbClr val="7593B9"/>
                </a:solidFill>
                <a:latin typeface="Zapf Dingbats"/>
                <a:ea typeface="Zapf Dingbats"/>
                <a:cs typeface="Zapf Dingbats"/>
              </a:rPr>
              <a:t>✔</a:t>
            </a:r>
            <a:endParaRPr lang="en-US" sz="20000" dirty="0">
              <a:solidFill>
                <a:srgbClr val="7593B9"/>
              </a:solidFill>
            </a:endParaRPr>
          </a:p>
        </p:txBody>
      </p:sp>
      <p:sp>
        <p:nvSpPr>
          <p:cNvPr id="13" name="Text Box 12"/>
          <p:cNvSpPr txBox="1">
            <a:spLocks noChangeArrowheads="1"/>
          </p:cNvSpPr>
          <p:nvPr/>
        </p:nvSpPr>
        <p:spPr bwMode="auto">
          <a:xfrm>
            <a:off x="4963107" y="2769087"/>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02</a:t>
            </a:r>
            <a:endParaRPr lang="en-US" sz="7200" b="1" dirty="0">
              <a:solidFill>
                <a:srgbClr val="8EB4E3"/>
              </a:solidFill>
              <a:latin typeface="Verdana" charset="0"/>
            </a:endParaRPr>
          </a:p>
        </p:txBody>
      </p:sp>
      <p:sp>
        <p:nvSpPr>
          <p:cNvPr id="14" name="Oval 13"/>
          <p:cNvSpPr>
            <a:spLocks noChangeArrowheads="1"/>
          </p:cNvSpPr>
          <p:nvPr/>
        </p:nvSpPr>
        <p:spPr bwMode="auto">
          <a:xfrm>
            <a:off x="6531461" y="312065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5" name="Oval 14"/>
          <p:cNvSpPr>
            <a:spLocks noChangeArrowheads="1"/>
          </p:cNvSpPr>
          <p:nvPr/>
        </p:nvSpPr>
        <p:spPr bwMode="auto">
          <a:xfrm>
            <a:off x="6531461" y="349691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6" name="Text Box 1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7" name="Text Box 7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18" name="Text Box 7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19" name="Text Box 7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0" name="Text Box 7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21" name="Text Box 7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22" name="Text Box 8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23" name="Text Box 8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24" name="Text Box 8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25" name="Text Box 8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26" name="Text Box 8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27" name="Text Box 8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28" name="Text Box 8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29" name="Text Box 8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0" name="Text Box 8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31" name="Text Box 8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32" name="Text Box 9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33" name="Text Box 9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34" name="Text Box 9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35" name="Text Box 9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36" name="Text Box 9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37" name="Text Box 9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38" name="Text Box 9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39" name="Text Box 9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0" name="Text Box 9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41" name="Text Box 9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42" name="Text Box 10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43" name="Text Box 10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44" name="Text Box 10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45" name="Text Box 10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46" name="Text Box 10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47" name="Text Box 10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48" name="Text Box 10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49" name="Text Box 10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0" name="Text Box 10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51" name="Text Box 11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52" name="Text Box 11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53" name="Text Box 11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54" name="Text Box 11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55" name="Text Box 11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56" name="Text Box 11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57" name="Text Box 11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58" name="Text Box 11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59" name="Text Box 11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0" name="Text Box 11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61" name="Text Box 12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62" name="Text Box 12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63" name="Text Box 12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64" name="Text Box 12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65" name="Text Box 12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66" name="Text Box 12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67" name="Text Box 12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68" name="Text Box 12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69" name="Text Box 12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0" name="Text Box 12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71" name="Text Box 13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72" name="Text Box 13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73" name="Text Box 13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74" name="Text Box 13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75" name="Text Box 13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76" name="TextBox 75"/>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77" name="TextBox 76"/>
          <p:cNvSpPr txBox="1"/>
          <p:nvPr/>
        </p:nvSpPr>
        <p:spPr>
          <a:xfrm>
            <a:off x="5045073" y="2548744"/>
            <a:ext cx="1009635" cy="369332"/>
          </a:xfrm>
          <a:prstGeom prst="rect">
            <a:avLst/>
          </a:prstGeom>
          <a:noFill/>
        </p:spPr>
        <p:txBody>
          <a:bodyPr wrap="none" rtlCol="0">
            <a:spAutoFit/>
          </a:bodyPr>
          <a:lstStyle/>
          <a:p>
            <a:r>
              <a:rPr lang="en-US" dirty="0" smtClean="0">
                <a:solidFill>
                  <a:schemeClr val="accent6">
                    <a:lumMod val="75000"/>
                  </a:schemeClr>
                </a:solidFill>
              </a:rPr>
              <a:t>Person A</a:t>
            </a:r>
            <a:endParaRPr lang="en-US" dirty="0">
              <a:solidFill>
                <a:schemeClr val="accent6">
                  <a:lumMod val="75000"/>
                </a:schemeClr>
              </a:solidFill>
            </a:endParaRPr>
          </a:p>
        </p:txBody>
      </p:sp>
      <p:sp>
        <p:nvSpPr>
          <p:cNvPr id="78" name="TextBox 77"/>
          <p:cNvSpPr txBox="1"/>
          <p:nvPr/>
        </p:nvSpPr>
        <p:spPr>
          <a:xfrm>
            <a:off x="1602147" y="1680835"/>
            <a:ext cx="771365" cy="369332"/>
          </a:xfrm>
          <a:prstGeom prst="rect">
            <a:avLst/>
          </a:prstGeom>
          <a:noFill/>
        </p:spPr>
        <p:txBody>
          <a:bodyPr wrap="none" rtlCol="0">
            <a:spAutoFit/>
          </a:bodyPr>
          <a:lstStyle/>
          <a:p>
            <a:r>
              <a:rPr lang="en-US" dirty="0" smtClean="0">
                <a:solidFill>
                  <a:schemeClr val="bg1">
                    <a:lumMod val="50000"/>
                  </a:schemeClr>
                </a:solidFill>
              </a:rPr>
              <a:t>(each)</a:t>
            </a:r>
            <a:endParaRPr lang="en-US" dirty="0">
              <a:solidFill>
                <a:schemeClr val="bg1">
                  <a:lumMod val="50000"/>
                </a:schemeClr>
              </a:solidFill>
            </a:endParaRPr>
          </a:p>
        </p:txBody>
      </p:sp>
      <p:sp>
        <p:nvSpPr>
          <p:cNvPr id="79" name="TextBox 78"/>
          <p:cNvSpPr txBox="1"/>
          <p:nvPr/>
        </p:nvSpPr>
        <p:spPr>
          <a:xfrm>
            <a:off x="6054708" y="1688213"/>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Tree>
    <p:extLst>
      <p:ext uri="{BB962C8B-B14F-4D97-AF65-F5344CB8AC3E}">
        <p14:creationId xmlns:p14="http://schemas.microsoft.com/office/powerpoint/2010/main" val="609686469"/>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6"/>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6"/>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7"/>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7"/>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18"/>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9"/>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19"/>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0"/>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0"/>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1"/>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22"/>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23"/>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24"/>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25"/>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26"/>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27"/>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28"/>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29"/>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0"/>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31"/>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32"/>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33"/>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34"/>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35"/>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36"/>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37"/>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38"/>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39"/>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0"/>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41"/>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42"/>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43"/>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44"/>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45"/>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46"/>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47"/>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48"/>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49"/>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0"/>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51"/>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52"/>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53"/>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54"/>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55"/>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56"/>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57"/>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58"/>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59"/>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0"/>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61"/>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62"/>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63"/>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64"/>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65"/>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66"/>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67"/>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68"/>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69"/>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0"/>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71"/>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72"/>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73"/>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74"/>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75"/>
                                        </p:tgtEl>
                                        <p:attrNameLst>
                                          <p:attrName>style.visibility</p:attrName>
                                        </p:attrNameLst>
                                      </p:cBhvr>
                                      <p:to>
                                        <p:strVal val="visible"/>
                                      </p:to>
                                    </p:set>
                                    <p:animEffect transition="in" filter="dissolve">
                                      <p:cBhvr>
                                        <p:cTn id="18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ounded Rectangle 5"/>
          <p:cNvSpPr/>
          <p:nvPr/>
        </p:nvSpPr>
        <p:spPr>
          <a:xfrm>
            <a:off x="4712209" y="2112893"/>
            <a:ext cx="4247393"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8" name="TextBox 7"/>
          <p:cNvSpPr txBox="1"/>
          <p:nvPr/>
        </p:nvSpPr>
        <p:spPr>
          <a:xfrm>
            <a:off x="4850710" y="2218611"/>
            <a:ext cx="3075143" cy="369332"/>
          </a:xfrm>
          <a:prstGeom prst="rect">
            <a:avLst/>
          </a:prstGeom>
          <a:noFill/>
        </p:spPr>
        <p:txBody>
          <a:bodyPr wrap="none" rtlCol="0">
            <a:spAutoFit/>
          </a:bodyPr>
          <a:lstStyle/>
          <a:p>
            <a:r>
              <a:rPr lang="en-US" dirty="0" smtClean="0">
                <a:solidFill>
                  <a:schemeClr val="bg1">
                    <a:lumMod val="65000"/>
                  </a:schemeClr>
                </a:solidFill>
              </a:rPr>
              <a:t>Notes from your 2nd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11" name="TextBox 10"/>
          <p:cNvSpPr txBox="1"/>
          <p:nvPr/>
        </p:nvSpPr>
        <p:spPr>
          <a:xfrm>
            <a:off x="4712209" y="1329523"/>
            <a:ext cx="1972374" cy="461665"/>
          </a:xfrm>
          <a:prstGeom prst="rect">
            <a:avLst/>
          </a:prstGeom>
          <a:noFill/>
        </p:spPr>
        <p:txBody>
          <a:bodyPr wrap="square" rtlCol="0">
            <a:spAutoFit/>
          </a:bodyPr>
          <a:lstStyle/>
          <a:p>
            <a:r>
              <a:rPr lang="en-US" sz="2400" b="1" dirty="0" smtClean="0"/>
              <a:t>2. Dig Deeper</a:t>
            </a:r>
            <a:endParaRPr lang="en-US" sz="2400" b="1" dirty="0"/>
          </a:p>
        </p:txBody>
      </p:sp>
      <p:sp>
        <p:nvSpPr>
          <p:cNvPr id="12" name="TextBox 11"/>
          <p:cNvSpPr txBox="1"/>
          <p:nvPr/>
        </p:nvSpPr>
        <p:spPr>
          <a:xfrm>
            <a:off x="5045073" y="1666200"/>
            <a:ext cx="4098927" cy="369332"/>
          </a:xfrm>
          <a:prstGeom prst="rect">
            <a:avLst/>
          </a:prstGeom>
          <a:noFill/>
        </p:spPr>
        <p:txBody>
          <a:bodyPr wrap="square" rtlCol="0">
            <a:spAutoFit/>
          </a:bodyPr>
          <a:lstStyle/>
          <a:p>
            <a:r>
              <a:rPr lang="en-US" dirty="0" smtClean="0"/>
              <a:t>3 minutes</a:t>
            </a:r>
            <a:endParaRPr lang="en-US" dirty="0"/>
          </a:p>
        </p:txBody>
      </p:sp>
      <p:sp>
        <p:nvSpPr>
          <p:cNvPr id="2" name="Rectangle 1"/>
          <p:cNvSpPr/>
          <p:nvPr/>
        </p:nvSpPr>
        <p:spPr>
          <a:xfrm>
            <a:off x="1191156" y="2765959"/>
            <a:ext cx="2459597" cy="3170099"/>
          </a:xfrm>
          <a:prstGeom prst="rect">
            <a:avLst/>
          </a:prstGeom>
          <a:noFill/>
        </p:spPr>
        <p:txBody>
          <a:bodyPr wrap="square">
            <a:spAutoFit/>
          </a:bodyPr>
          <a:lstStyle/>
          <a:p>
            <a:r>
              <a:rPr lang="en-US" sz="20000" b="0" i="0" dirty="0" smtClean="0">
                <a:solidFill>
                  <a:srgbClr val="7593B9"/>
                </a:solidFill>
                <a:latin typeface="Zapf Dingbats"/>
                <a:ea typeface="Zapf Dingbats"/>
                <a:cs typeface="Zapf Dingbats"/>
              </a:rPr>
              <a:t>✔</a:t>
            </a:r>
            <a:endParaRPr lang="en-US" sz="20000" dirty="0">
              <a:solidFill>
                <a:srgbClr val="7593B9"/>
              </a:solidFill>
            </a:endParaRPr>
          </a:p>
        </p:txBody>
      </p:sp>
      <p:sp>
        <p:nvSpPr>
          <p:cNvPr id="13" name="Text Box 12"/>
          <p:cNvSpPr txBox="1">
            <a:spLocks noChangeArrowheads="1"/>
          </p:cNvSpPr>
          <p:nvPr/>
        </p:nvSpPr>
        <p:spPr bwMode="auto">
          <a:xfrm>
            <a:off x="4963107" y="2769087"/>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01</a:t>
            </a:r>
            <a:endParaRPr lang="en-US" sz="7200" b="1" dirty="0">
              <a:solidFill>
                <a:srgbClr val="8EB4E3"/>
              </a:solidFill>
              <a:latin typeface="Verdana" charset="0"/>
            </a:endParaRPr>
          </a:p>
        </p:txBody>
      </p:sp>
      <p:sp>
        <p:nvSpPr>
          <p:cNvPr id="14" name="Oval 13"/>
          <p:cNvSpPr>
            <a:spLocks noChangeArrowheads="1"/>
          </p:cNvSpPr>
          <p:nvPr/>
        </p:nvSpPr>
        <p:spPr bwMode="auto">
          <a:xfrm>
            <a:off x="6531461" y="312065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5" name="Oval 14"/>
          <p:cNvSpPr>
            <a:spLocks noChangeArrowheads="1"/>
          </p:cNvSpPr>
          <p:nvPr/>
        </p:nvSpPr>
        <p:spPr bwMode="auto">
          <a:xfrm>
            <a:off x="6531461" y="349691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6" name="Text Box 1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7" name="Text Box 7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18" name="Text Box 7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19" name="Text Box 7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0" name="Text Box 7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21" name="Text Box 7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22" name="Text Box 8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23" name="Text Box 8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24" name="Text Box 8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25" name="Text Box 8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26" name="Text Box 8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27" name="Text Box 8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28" name="Text Box 8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29" name="Text Box 8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0" name="Text Box 8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31" name="Text Box 8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32" name="Text Box 9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33" name="Text Box 9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34" name="Text Box 9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35" name="Text Box 9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36" name="Text Box 9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37" name="Text Box 9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38" name="Text Box 9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39" name="Text Box 9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0" name="Text Box 9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41" name="Text Box 9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42" name="Text Box 10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43" name="Text Box 10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44" name="Text Box 10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45" name="Text Box 10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46" name="Text Box 10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47" name="Text Box 10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48" name="Text Box 10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49" name="Text Box 10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0" name="Text Box 10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51" name="Text Box 11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52" name="Text Box 11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53" name="Text Box 11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54" name="Text Box 11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55" name="Text Box 11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56" name="Text Box 11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57" name="Text Box 11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58" name="Text Box 11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59" name="Text Box 11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0" name="Text Box 11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61" name="Text Box 12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62" name="Text Box 12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63" name="Text Box 12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64" name="Text Box 12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65" name="Text Box 12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66" name="Text Box 12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67" name="Text Box 12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68" name="Text Box 12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69" name="Text Box 12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0" name="Text Box 12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71" name="Text Box 13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72" name="Text Box 13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73" name="Text Box 13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74" name="Text Box 13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75" name="Text Box 13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76" name="TextBox 75"/>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77" name="TextBox 76"/>
          <p:cNvSpPr txBox="1"/>
          <p:nvPr/>
        </p:nvSpPr>
        <p:spPr>
          <a:xfrm>
            <a:off x="5045073" y="2548744"/>
            <a:ext cx="1009635" cy="369332"/>
          </a:xfrm>
          <a:prstGeom prst="rect">
            <a:avLst/>
          </a:prstGeom>
          <a:noFill/>
        </p:spPr>
        <p:txBody>
          <a:bodyPr wrap="none" rtlCol="0">
            <a:spAutoFit/>
          </a:bodyPr>
          <a:lstStyle/>
          <a:p>
            <a:r>
              <a:rPr lang="en-US" dirty="0" smtClean="0">
                <a:solidFill>
                  <a:schemeClr val="accent6">
                    <a:lumMod val="75000"/>
                  </a:schemeClr>
                </a:solidFill>
              </a:rPr>
              <a:t>Person A</a:t>
            </a:r>
            <a:endParaRPr lang="en-US" dirty="0">
              <a:solidFill>
                <a:schemeClr val="accent6">
                  <a:lumMod val="75000"/>
                </a:schemeClr>
              </a:solidFill>
            </a:endParaRPr>
          </a:p>
        </p:txBody>
      </p:sp>
      <p:sp>
        <p:nvSpPr>
          <p:cNvPr id="78" name="TextBox 77"/>
          <p:cNvSpPr txBox="1"/>
          <p:nvPr/>
        </p:nvSpPr>
        <p:spPr>
          <a:xfrm>
            <a:off x="1602147" y="1680835"/>
            <a:ext cx="771365" cy="369332"/>
          </a:xfrm>
          <a:prstGeom prst="rect">
            <a:avLst/>
          </a:prstGeom>
          <a:noFill/>
        </p:spPr>
        <p:txBody>
          <a:bodyPr wrap="none" rtlCol="0">
            <a:spAutoFit/>
          </a:bodyPr>
          <a:lstStyle/>
          <a:p>
            <a:r>
              <a:rPr lang="en-US" dirty="0" smtClean="0">
                <a:solidFill>
                  <a:schemeClr val="bg1">
                    <a:lumMod val="50000"/>
                  </a:schemeClr>
                </a:solidFill>
              </a:rPr>
              <a:t>(each)</a:t>
            </a:r>
            <a:endParaRPr lang="en-US" dirty="0">
              <a:solidFill>
                <a:schemeClr val="bg1">
                  <a:lumMod val="50000"/>
                </a:schemeClr>
              </a:solidFill>
            </a:endParaRPr>
          </a:p>
        </p:txBody>
      </p:sp>
      <p:sp>
        <p:nvSpPr>
          <p:cNvPr id="79" name="TextBox 78"/>
          <p:cNvSpPr txBox="1"/>
          <p:nvPr/>
        </p:nvSpPr>
        <p:spPr>
          <a:xfrm>
            <a:off x="6054708" y="1688213"/>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Tree>
    <p:extLst>
      <p:ext uri="{BB962C8B-B14F-4D97-AF65-F5344CB8AC3E}">
        <p14:creationId xmlns:p14="http://schemas.microsoft.com/office/powerpoint/2010/main" val="1762006171"/>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6"/>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6"/>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7"/>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7"/>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18"/>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9"/>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19"/>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0"/>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0"/>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1"/>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22"/>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23"/>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24"/>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25"/>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26"/>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27"/>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28"/>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29"/>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0"/>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31"/>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32"/>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33"/>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34"/>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35"/>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36"/>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37"/>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38"/>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39"/>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0"/>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41"/>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42"/>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43"/>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44"/>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45"/>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46"/>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47"/>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48"/>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49"/>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0"/>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51"/>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52"/>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53"/>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54"/>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55"/>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56"/>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57"/>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58"/>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59"/>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0"/>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61"/>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62"/>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63"/>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64"/>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65"/>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66"/>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67"/>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68"/>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69"/>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0"/>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71"/>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72"/>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73"/>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74"/>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75"/>
                                        </p:tgtEl>
                                        <p:attrNameLst>
                                          <p:attrName>style.visibility</p:attrName>
                                        </p:attrNameLst>
                                      </p:cBhvr>
                                      <p:to>
                                        <p:strVal val="visible"/>
                                      </p:to>
                                    </p:set>
                                    <p:animEffect transition="in" filter="dissolve">
                                      <p:cBhvr>
                                        <p:cTn id="18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design thinki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43907" y="1199545"/>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80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ounded Rectangle 5"/>
          <p:cNvSpPr/>
          <p:nvPr/>
        </p:nvSpPr>
        <p:spPr>
          <a:xfrm>
            <a:off x="4712209" y="2112893"/>
            <a:ext cx="4247393"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8" name="TextBox 7"/>
          <p:cNvSpPr txBox="1"/>
          <p:nvPr/>
        </p:nvSpPr>
        <p:spPr>
          <a:xfrm>
            <a:off x="4850710" y="2218611"/>
            <a:ext cx="3075143" cy="369332"/>
          </a:xfrm>
          <a:prstGeom prst="rect">
            <a:avLst/>
          </a:prstGeom>
          <a:noFill/>
        </p:spPr>
        <p:txBody>
          <a:bodyPr wrap="none" rtlCol="0">
            <a:spAutoFit/>
          </a:bodyPr>
          <a:lstStyle/>
          <a:p>
            <a:r>
              <a:rPr lang="en-US" dirty="0" smtClean="0">
                <a:solidFill>
                  <a:schemeClr val="bg1">
                    <a:lumMod val="65000"/>
                  </a:schemeClr>
                </a:solidFill>
              </a:rPr>
              <a:t>Notes from your 2nd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11" name="TextBox 10"/>
          <p:cNvSpPr txBox="1"/>
          <p:nvPr/>
        </p:nvSpPr>
        <p:spPr>
          <a:xfrm>
            <a:off x="4712209" y="1329523"/>
            <a:ext cx="1972374" cy="461665"/>
          </a:xfrm>
          <a:prstGeom prst="rect">
            <a:avLst/>
          </a:prstGeom>
          <a:noFill/>
        </p:spPr>
        <p:txBody>
          <a:bodyPr wrap="square" rtlCol="0">
            <a:spAutoFit/>
          </a:bodyPr>
          <a:lstStyle/>
          <a:p>
            <a:r>
              <a:rPr lang="en-US" sz="2400" b="1" dirty="0" smtClean="0"/>
              <a:t>2. Dig Deeper</a:t>
            </a:r>
            <a:endParaRPr lang="en-US" sz="2400" b="1" dirty="0"/>
          </a:p>
        </p:txBody>
      </p:sp>
      <p:sp>
        <p:nvSpPr>
          <p:cNvPr id="12" name="TextBox 11"/>
          <p:cNvSpPr txBox="1"/>
          <p:nvPr/>
        </p:nvSpPr>
        <p:spPr>
          <a:xfrm>
            <a:off x="5045073" y="1666200"/>
            <a:ext cx="4098927" cy="369332"/>
          </a:xfrm>
          <a:prstGeom prst="rect">
            <a:avLst/>
          </a:prstGeom>
          <a:noFill/>
        </p:spPr>
        <p:txBody>
          <a:bodyPr wrap="square" rtlCol="0">
            <a:spAutoFit/>
          </a:bodyPr>
          <a:lstStyle/>
          <a:p>
            <a:r>
              <a:rPr lang="en-US" dirty="0" smtClean="0"/>
              <a:t>3 minutes</a:t>
            </a:r>
            <a:endParaRPr lang="en-US" dirty="0"/>
          </a:p>
        </p:txBody>
      </p:sp>
      <p:sp>
        <p:nvSpPr>
          <p:cNvPr id="2" name="Rectangle 1"/>
          <p:cNvSpPr/>
          <p:nvPr/>
        </p:nvSpPr>
        <p:spPr>
          <a:xfrm>
            <a:off x="1191156" y="2765959"/>
            <a:ext cx="2459597" cy="3170099"/>
          </a:xfrm>
          <a:prstGeom prst="rect">
            <a:avLst/>
          </a:prstGeom>
          <a:noFill/>
        </p:spPr>
        <p:txBody>
          <a:bodyPr wrap="square">
            <a:spAutoFit/>
          </a:bodyPr>
          <a:lstStyle/>
          <a:p>
            <a:r>
              <a:rPr lang="en-US" sz="20000" b="0" i="0" dirty="0" smtClean="0">
                <a:solidFill>
                  <a:srgbClr val="7593B9"/>
                </a:solidFill>
                <a:latin typeface="Zapf Dingbats"/>
                <a:ea typeface="Zapf Dingbats"/>
                <a:cs typeface="Zapf Dingbats"/>
              </a:rPr>
              <a:t>✔</a:t>
            </a:r>
            <a:endParaRPr lang="en-US" sz="20000" dirty="0">
              <a:solidFill>
                <a:srgbClr val="7593B9"/>
              </a:solidFill>
            </a:endParaRPr>
          </a:p>
        </p:txBody>
      </p:sp>
      <p:sp>
        <p:nvSpPr>
          <p:cNvPr id="13" name="Text Box 12"/>
          <p:cNvSpPr txBox="1">
            <a:spLocks noChangeArrowheads="1"/>
          </p:cNvSpPr>
          <p:nvPr/>
        </p:nvSpPr>
        <p:spPr bwMode="auto">
          <a:xfrm>
            <a:off x="4963107" y="2769087"/>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00</a:t>
            </a:r>
            <a:endParaRPr lang="en-US" sz="7200" b="1" dirty="0">
              <a:solidFill>
                <a:srgbClr val="8EB4E3"/>
              </a:solidFill>
              <a:latin typeface="Verdana" charset="0"/>
            </a:endParaRPr>
          </a:p>
        </p:txBody>
      </p:sp>
      <p:sp>
        <p:nvSpPr>
          <p:cNvPr id="14" name="Oval 13"/>
          <p:cNvSpPr>
            <a:spLocks noChangeArrowheads="1"/>
          </p:cNvSpPr>
          <p:nvPr/>
        </p:nvSpPr>
        <p:spPr bwMode="auto">
          <a:xfrm>
            <a:off x="6531461" y="312065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5" name="Oval 14"/>
          <p:cNvSpPr>
            <a:spLocks noChangeArrowheads="1"/>
          </p:cNvSpPr>
          <p:nvPr/>
        </p:nvSpPr>
        <p:spPr bwMode="auto">
          <a:xfrm>
            <a:off x="6531461" y="349691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6" name="Text Box 1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7" name="Text Box 7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18" name="Text Box 7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19" name="Text Box 7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0" name="Text Box 7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21" name="Text Box 7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22" name="Text Box 8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23" name="Text Box 8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24" name="Text Box 8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25" name="Text Box 8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26" name="Text Box 8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27" name="Text Box 8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28" name="Text Box 8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29" name="Text Box 8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0" name="Text Box 8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31" name="Text Box 8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32" name="Text Box 9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33" name="Text Box 9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34" name="Text Box 9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35" name="Text Box 9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36" name="Text Box 9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37" name="Text Box 9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38" name="Text Box 9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39" name="Text Box 9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0" name="Text Box 9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41" name="Text Box 9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42" name="Text Box 10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43" name="Text Box 10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44" name="Text Box 10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45" name="Text Box 10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46" name="Text Box 10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47" name="Text Box 10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48" name="Text Box 10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49" name="Text Box 10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0" name="Text Box 10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51" name="Text Box 11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52" name="Text Box 11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53" name="Text Box 11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54" name="Text Box 11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55" name="Text Box 11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56" name="Text Box 11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57" name="Text Box 11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58" name="Text Box 11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59" name="Text Box 11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0" name="Text Box 11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61" name="Text Box 12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62" name="Text Box 12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63" name="Text Box 12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64" name="Text Box 12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65" name="Text Box 12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66" name="Text Box 12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67" name="Text Box 12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68" name="Text Box 12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69" name="Text Box 12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0" name="Text Box 12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71" name="Text Box 13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72" name="Text Box 13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73" name="Text Box 13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74" name="Text Box 13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75" name="Text Box 13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pic>
        <p:nvPicPr>
          <p:cNvPr id="76" name="Picture 75" descr="j03096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255993" y="3891639"/>
            <a:ext cx="857179" cy="1201653"/>
          </a:xfrm>
          <a:prstGeom prst="rect">
            <a:avLst/>
          </a:prstGeom>
        </p:spPr>
      </p:pic>
      <p:pic>
        <p:nvPicPr>
          <p:cNvPr id="77" name="Picture 76" descr="j03096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255992" y="3891638"/>
            <a:ext cx="857179" cy="1201653"/>
          </a:xfrm>
          <a:prstGeom prst="rect">
            <a:avLst/>
          </a:prstGeom>
        </p:spPr>
      </p:pic>
      <p:sp>
        <p:nvSpPr>
          <p:cNvPr id="78" name="TextBox 77"/>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79" name="TextBox 78"/>
          <p:cNvSpPr txBox="1"/>
          <p:nvPr/>
        </p:nvSpPr>
        <p:spPr>
          <a:xfrm>
            <a:off x="5045073" y="2548744"/>
            <a:ext cx="1009635" cy="369332"/>
          </a:xfrm>
          <a:prstGeom prst="rect">
            <a:avLst/>
          </a:prstGeom>
          <a:noFill/>
        </p:spPr>
        <p:txBody>
          <a:bodyPr wrap="none" rtlCol="0">
            <a:spAutoFit/>
          </a:bodyPr>
          <a:lstStyle/>
          <a:p>
            <a:r>
              <a:rPr lang="en-US" dirty="0" smtClean="0">
                <a:solidFill>
                  <a:schemeClr val="accent6">
                    <a:lumMod val="75000"/>
                  </a:schemeClr>
                </a:solidFill>
              </a:rPr>
              <a:t>Person A</a:t>
            </a:r>
            <a:endParaRPr lang="en-US" dirty="0">
              <a:solidFill>
                <a:schemeClr val="accent6">
                  <a:lumMod val="75000"/>
                </a:schemeClr>
              </a:solidFill>
            </a:endParaRPr>
          </a:p>
        </p:txBody>
      </p:sp>
      <p:sp>
        <p:nvSpPr>
          <p:cNvPr id="80" name="TextBox 79"/>
          <p:cNvSpPr txBox="1"/>
          <p:nvPr/>
        </p:nvSpPr>
        <p:spPr>
          <a:xfrm>
            <a:off x="1602147" y="1680835"/>
            <a:ext cx="771365" cy="369332"/>
          </a:xfrm>
          <a:prstGeom prst="rect">
            <a:avLst/>
          </a:prstGeom>
          <a:noFill/>
        </p:spPr>
        <p:txBody>
          <a:bodyPr wrap="none" rtlCol="0">
            <a:spAutoFit/>
          </a:bodyPr>
          <a:lstStyle/>
          <a:p>
            <a:r>
              <a:rPr lang="en-US" dirty="0" smtClean="0">
                <a:solidFill>
                  <a:schemeClr val="bg1">
                    <a:lumMod val="50000"/>
                  </a:schemeClr>
                </a:solidFill>
              </a:rPr>
              <a:t>(each)</a:t>
            </a:r>
            <a:endParaRPr lang="en-US" dirty="0">
              <a:solidFill>
                <a:schemeClr val="bg1">
                  <a:lumMod val="50000"/>
                </a:schemeClr>
              </a:solidFill>
            </a:endParaRPr>
          </a:p>
        </p:txBody>
      </p:sp>
      <p:sp>
        <p:nvSpPr>
          <p:cNvPr id="81" name="TextBox 80"/>
          <p:cNvSpPr txBox="1"/>
          <p:nvPr/>
        </p:nvSpPr>
        <p:spPr>
          <a:xfrm>
            <a:off x="6054708" y="1688213"/>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Tree>
    <p:extLst>
      <p:ext uri="{BB962C8B-B14F-4D97-AF65-F5344CB8AC3E}">
        <p14:creationId xmlns:p14="http://schemas.microsoft.com/office/powerpoint/2010/main" val="19105037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6"/>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6"/>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7"/>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7"/>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18"/>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9"/>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19"/>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0"/>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0"/>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1"/>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22"/>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23"/>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24"/>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25"/>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26"/>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27"/>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28"/>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29"/>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0"/>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31"/>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32"/>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33"/>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34"/>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35"/>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36"/>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37"/>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38"/>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39"/>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0"/>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41"/>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42"/>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43"/>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44"/>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45"/>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46"/>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47"/>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48"/>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49"/>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0"/>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51"/>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52"/>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53"/>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54"/>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55"/>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56"/>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57"/>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58"/>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59"/>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0"/>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61"/>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62"/>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63"/>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64"/>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65"/>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66"/>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67"/>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68"/>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69"/>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0"/>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71"/>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72"/>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73"/>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74"/>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75"/>
                                        </p:tgtEl>
                                        <p:attrNameLst>
                                          <p:attrName>style.visibility</p:attrName>
                                        </p:attrNameLst>
                                      </p:cBhvr>
                                      <p:to>
                                        <p:strVal val="visible"/>
                                      </p:to>
                                    </p:set>
                                    <p:animEffect transition="in" filter="dissolve">
                                      <p:cBhvr>
                                        <p:cTn id="184" dur="500"/>
                                        <p:tgtEl>
                                          <p:spTgt spid="75"/>
                                        </p:tgtEl>
                                      </p:cBhvr>
                                    </p:animEffect>
                                  </p:childTnLst>
                                </p:cTn>
                              </p:par>
                            </p:childTnLst>
                          </p:cTn>
                        </p:par>
                        <p:par>
                          <p:cTn id="185" fill="hold">
                            <p:stCondLst>
                              <p:cond delay="59500"/>
                            </p:stCondLst>
                            <p:childTnLst>
                              <p:par>
                                <p:cTn id="186" presetID="3" presetClass="entr" presetSubtype="10" fill="hold" nodeType="afterEffect">
                                  <p:stCondLst>
                                    <p:cond delay="0"/>
                                  </p:stCondLst>
                                  <p:childTnLst>
                                    <p:set>
                                      <p:cBhvr>
                                        <p:cTn id="187" dur="1" fill="hold">
                                          <p:stCondLst>
                                            <p:cond delay="0"/>
                                          </p:stCondLst>
                                        </p:cTn>
                                        <p:tgtEl>
                                          <p:spTgt spid="77"/>
                                        </p:tgtEl>
                                        <p:attrNameLst>
                                          <p:attrName>style.visibility</p:attrName>
                                        </p:attrNameLst>
                                      </p:cBhvr>
                                      <p:to>
                                        <p:strVal val="visible"/>
                                      </p:to>
                                    </p:set>
                                    <p:animEffect transition="in" filter="blinds(horizontal)">
                                      <p:cBhvr>
                                        <p:cTn id="188" dur="1000"/>
                                        <p:tgtEl>
                                          <p:spTgt spid="77"/>
                                        </p:tgtEl>
                                      </p:cBhvr>
                                    </p:animEffect>
                                  </p:childTnLst>
                                  <p:subTnLst>
                                    <p:audio>
                                      <p:cMediaNode>
                                        <p:cTn display="0" masterRel="sameClick">
                                          <p:stCondLst>
                                            <p:cond evt="begin" delay="0">
                                              <p:tn val="186"/>
                                            </p:cond>
                                          </p:stCondLst>
                                          <p:endCondLst>
                                            <p:cond evt="onStopAudio" delay="0">
                                              <p:tgtEl>
                                                <p:sldTgt/>
                                              </p:tgtEl>
                                            </p:cond>
                                          </p:endCondLst>
                                        </p:cTn>
                                        <p:tgtEl>
                                          <p:sndTgt r:embed="rId2" name="Tick Tock"/>
                                        </p:tgtEl>
                                      </p:cMediaNode>
                                    </p:audio>
                                  </p:subTnLst>
                                </p:cTn>
                              </p:par>
                            </p:childTnLst>
                          </p:cTn>
                        </p:par>
                        <p:par>
                          <p:cTn id="189" fill="hold">
                            <p:stCondLst>
                              <p:cond delay="60500"/>
                            </p:stCondLst>
                            <p:childTnLst>
                              <p:par>
                                <p:cTn id="190" presetID="3" presetClass="entr" presetSubtype="10" fill="hold" nodeType="afterEffect">
                                  <p:stCondLst>
                                    <p:cond delay="2000"/>
                                  </p:stCondLst>
                                  <p:childTnLst>
                                    <p:set>
                                      <p:cBhvr>
                                        <p:cTn id="191" dur="1" fill="hold">
                                          <p:stCondLst>
                                            <p:cond delay="0"/>
                                          </p:stCondLst>
                                        </p:cTn>
                                        <p:tgtEl>
                                          <p:spTgt spid="76"/>
                                        </p:tgtEl>
                                        <p:attrNameLst>
                                          <p:attrName>style.visibility</p:attrName>
                                        </p:attrNameLst>
                                      </p:cBhvr>
                                      <p:to>
                                        <p:strVal val="visible"/>
                                      </p:to>
                                    </p:set>
                                    <p:animEffect transition="in" filter="blinds(horizontal)">
                                      <p:cBhvr>
                                        <p:cTn id="192" dur="1000"/>
                                        <p:tgtEl>
                                          <p:spTgt spid="76"/>
                                        </p:tgtEl>
                                      </p:cBhvr>
                                    </p:animEffect>
                                  </p:childTnLst>
                                  <p:subTnLst>
                                    <p:audio>
                                      <p:cMediaNode>
                                        <p:cTn display="0" masterRel="sameClick">
                                          <p:stCondLst>
                                            <p:cond evt="begin" delay="0">
                                              <p:tn val="190"/>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ounded Rectangle 5"/>
          <p:cNvSpPr/>
          <p:nvPr/>
        </p:nvSpPr>
        <p:spPr>
          <a:xfrm>
            <a:off x="4712209" y="2112893"/>
            <a:ext cx="4247393"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8" name="TextBox 7"/>
          <p:cNvSpPr txBox="1"/>
          <p:nvPr/>
        </p:nvSpPr>
        <p:spPr>
          <a:xfrm>
            <a:off x="4850710" y="2218611"/>
            <a:ext cx="3075143" cy="369332"/>
          </a:xfrm>
          <a:prstGeom prst="rect">
            <a:avLst/>
          </a:prstGeom>
          <a:noFill/>
        </p:spPr>
        <p:txBody>
          <a:bodyPr wrap="none" rtlCol="0">
            <a:spAutoFit/>
          </a:bodyPr>
          <a:lstStyle/>
          <a:p>
            <a:r>
              <a:rPr lang="en-US" dirty="0" smtClean="0">
                <a:solidFill>
                  <a:schemeClr val="bg1">
                    <a:lumMod val="65000"/>
                  </a:schemeClr>
                </a:solidFill>
              </a:rPr>
              <a:t>Notes from your 2nd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11" name="TextBox 10"/>
          <p:cNvSpPr txBox="1"/>
          <p:nvPr/>
        </p:nvSpPr>
        <p:spPr>
          <a:xfrm>
            <a:off x="4712209" y="1329523"/>
            <a:ext cx="1972374" cy="461665"/>
          </a:xfrm>
          <a:prstGeom prst="rect">
            <a:avLst/>
          </a:prstGeom>
          <a:noFill/>
        </p:spPr>
        <p:txBody>
          <a:bodyPr wrap="square" rtlCol="0">
            <a:spAutoFit/>
          </a:bodyPr>
          <a:lstStyle/>
          <a:p>
            <a:r>
              <a:rPr lang="en-US" sz="2400" b="1" dirty="0" smtClean="0"/>
              <a:t>2. Dig Deeper</a:t>
            </a:r>
            <a:endParaRPr lang="en-US" sz="2400" b="1" dirty="0"/>
          </a:p>
        </p:txBody>
      </p:sp>
      <p:sp>
        <p:nvSpPr>
          <p:cNvPr id="12" name="TextBox 11"/>
          <p:cNvSpPr txBox="1"/>
          <p:nvPr/>
        </p:nvSpPr>
        <p:spPr>
          <a:xfrm>
            <a:off x="5045073" y="1666200"/>
            <a:ext cx="4098927" cy="369332"/>
          </a:xfrm>
          <a:prstGeom prst="rect">
            <a:avLst/>
          </a:prstGeom>
          <a:noFill/>
        </p:spPr>
        <p:txBody>
          <a:bodyPr wrap="square" rtlCol="0">
            <a:spAutoFit/>
          </a:bodyPr>
          <a:lstStyle/>
          <a:p>
            <a:r>
              <a:rPr lang="en-US" dirty="0" smtClean="0"/>
              <a:t>3 minutes</a:t>
            </a:r>
            <a:endParaRPr lang="en-US" dirty="0"/>
          </a:p>
        </p:txBody>
      </p:sp>
      <p:sp>
        <p:nvSpPr>
          <p:cNvPr id="2" name="Rectangle 1"/>
          <p:cNvSpPr/>
          <p:nvPr/>
        </p:nvSpPr>
        <p:spPr>
          <a:xfrm>
            <a:off x="1191156" y="2765959"/>
            <a:ext cx="2459597" cy="3170099"/>
          </a:xfrm>
          <a:prstGeom prst="rect">
            <a:avLst/>
          </a:prstGeom>
          <a:noFill/>
        </p:spPr>
        <p:txBody>
          <a:bodyPr wrap="square">
            <a:spAutoFit/>
          </a:bodyPr>
          <a:lstStyle/>
          <a:p>
            <a:r>
              <a:rPr lang="en-US" sz="20000" b="0" i="0" dirty="0" smtClean="0">
                <a:solidFill>
                  <a:srgbClr val="7593B9"/>
                </a:solidFill>
                <a:latin typeface="Zapf Dingbats"/>
                <a:ea typeface="Zapf Dingbats"/>
                <a:cs typeface="Zapf Dingbats"/>
              </a:rPr>
              <a:t>✔</a:t>
            </a:r>
            <a:endParaRPr lang="en-US" sz="20000" dirty="0">
              <a:solidFill>
                <a:srgbClr val="7593B9"/>
              </a:solidFill>
            </a:endParaRPr>
          </a:p>
        </p:txBody>
      </p:sp>
      <p:sp>
        <p:nvSpPr>
          <p:cNvPr id="13" name="Text Box 12"/>
          <p:cNvSpPr txBox="1">
            <a:spLocks noChangeArrowheads="1"/>
          </p:cNvSpPr>
          <p:nvPr/>
        </p:nvSpPr>
        <p:spPr bwMode="auto">
          <a:xfrm>
            <a:off x="4963107" y="2769087"/>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D9D9D9"/>
                </a:solidFill>
                <a:latin typeface="Verdana" charset="0"/>
              </a:rPr>
              <a:t>00</a:t>
            </a:r>
            <a:endParaRPr lang="en-US" sz="7200" b="1" dirty="0">
              <a:solidFill>
                <a:srgbClr val="D9D9D9"/>
              </a:solidFill>
              <a:latin typeface="Verdana" charset="0"/>
            </a:endParaRPr>
          </a:p>
        </p:txBody>
      </p:sp>
      <p:sp>
        <p:nvSpPr>
          <p:cNvPr id="14" name="Oval 13"/>
          <p:cNvSpPr>
            <a:spLocks noChangeArrowheads="1"/>
          </p:cNvSpPr>
          <p:nvPr/>
        </p:nvSpPr>
        <p:spPr bwMode="auto">
          <a:xfrm>
            <a:off x="6531461" y="3120657"/>
            <a:ext cx="231775" cy="228600"/>
          </a:xfrm>
          <a:prstGeom prst="ellipse">
            <a:avLst/>
          </a:prstGeom>
          <a:solidFill>
            <a:schemeClr val="bg1">
              <a:lumMod val="85000"/>
            </a:schemeClr>
          </a:solidFill>
          <a:ln w="9525">
            <a:noFill/>
            <a:round/>
            <a:headEnd/>
            <a:tailEnd/>
          </a:ln>
        </p:spPr>
        <p:txBody>
          <a:bodyPr wrap="none" anchor="ctr"/>
          <a:lstStyle/>
          <a:p>
            <a:endParaRPr lang="en-US" sz="2400">
              <a:solidFill>
                <a:srgbClr val="8EB4E3"/>
              </a:solidFill>
              <a:latin typeface="Verdana" charset="0"/>
            </a:endParaRPr>
          </a:p>
        </p:txBody>
      </p:sp>
      <p:sp>
        <p:nvSpPr>
          <p:cNvPr id="15" name="Oval 14"/>
          <p:cNvSpPr>
            <a:spLocks noChangeArrowheads="1"/>
          </p:cNvSpPr>
          <p:nvPr/>
        </p:nvSpPr>
        <p:spPr bwMode="auto">
          <a:xfrm>
            <a:off x="6531461" y="3496912"/>
            <a:ext cx="231775" cy="228600"/>
          </a:xfrm>
          <a:prstGeom prst="ellipse">
            <a:avLst/>
          </a:prstGeom>
          <a:solidFill>
            <a:srgbClr val="D9D9D9"/>
          </a:solidFill>
          <a:ln w="9525">
            <a:noFill/>
            <a:round/>
            <a:headEnd/>
            <a:tailEnd/>
          </a:ln>
        </p:spPr>
        <p:txBody>
          <a:bodyPr wrap="none" anchor="ctr"/>
          <a:lstStyle/>
          <a:p>
            <a:endParaRPr lang="en-US" sz="2400">
              <a:solidFill>
                <a:srgbClr val="8EB4E3"/>
              </a:solidFill>
              <a:latin typeface="Verdana" charset="0"/>
            </a:endParaRPr>
          </a:p>
        </p:txBody>
      </p:sp>
      <p:sp>
        <p:nvSpPr>
          <p:cNvPr id="78" name="Text Box 12"/>
          <p:cNvSpPr txBox="1">
            <a:spLocks noChangeArrowheads="1"/>
          </p:cNvSpPr>
          <p:nvPr/>
        </p:nvSpPr>
        <p:spPr bwMode="auto">
          <a:xfrm>
            <a:off x="4963107" y="5156845"/>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02</a:t>
            </a:r>
            <a:endParaRPr lang="en-US" sz="7200" b="1" dirty="0">
              <a:solidFill>
                <a:srgbClr val="8EB4E3"/>
              </a:solidFill>
              <a:latin typeface="Verdana" charset="0"/>
            </a:endParaRPr>
          </a:p>
        </p:txBody>
      </p:sp>
      <p:sp>
        <p:nvSpPr>
          <p:cNvPr id="79" name="Oval 78"/>
          <p:cNvSpPr>
            <a:spLocks noChangeArrowheads="1"/>
          </p:cNvSpPr>
          <p:nvPr/>
        </p:nvSpPr>
        <p:spPr bwMode="auto">
          <a:xfrm>
            <a:off x="6531461" y="5508415"/>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80" name="Oval 79"/>
          <p:cNvSpPr>
            <a:spLocks noChangeArrowheads="1"/>
          </p:cNvSpPr>
          <p:nvPr/>
        </p:nvSpPr>
        <p:spPr bwMode="auto">
          <a:xfrm>
            <a:off x="6531461" y="5884670"/>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81" name="Text Box 1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82" name="Text Box 7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83" name="Text Box 7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84" name="Text Box 7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85" name="Text Box 7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86" name="Text Box 7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87" name="Text Box 8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88" name="Text Box 81"/>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89" name="Text Box 8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90" name="Text Box 8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91" name="Text Box 84"/>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92" name="Text Box 8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93" name="Text Box 8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94" name="Text Box 8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95" name="Text Box 8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96" name="Text Box 8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97" name="Text Box 9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98" name="Text Box 91"/>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99" name="Text Box 9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100" name="Text Box 9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101" name="Text Box 94"/>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102" name="Text Box 9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103" name="Text Box 9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104" name="Text Box 9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105" name="Text Box 9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106" name="Text Box 9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107" name="Text Box 10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108" name="Text Box 10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109" name="Text Box 10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110" name="Text Box 104"/>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111" name="Text Box 10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112" name="Text Box 10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113" name="Text Box 10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114" name="Text Box 10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115" name="Text Box 10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116" name="Text Box 11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117" name="Text Box 111"/>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118" name="Text Box 11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119" name="Text Box 11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120" name="Text Box 114"/>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121" name="Text Box 11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122" name="Text Box 11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123" name="Text Box 11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124" name="Text Box 11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125" name="Text Box 11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126" name="Text Box 12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127" name="Text Box 121"/>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128" name="Text Box 12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129" name="Text Box 12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130" name="Text Box 124"/>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131" name="Text Box 12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132" name="Text Box 12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133" name="Text Box 12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134" name="Text Box 12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135" name="Text Box 12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136" name="Text Box 13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137" name="Text Box 131"/>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138" name="Text Box 13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139" name="Text Box 13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140" name="Text Box 13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141" name="Text Box 12"/>
          <p:cNvSpPr txBox="1">
            <a:spLocks noChangeArrowheads="1"/>
          </p:cNvSpPr>
          <p:nvPr/>
        </p:nvSpPr>
        <p:spPr bwMode="auto">
          <a:xfrm>
            <a:off x="6954885" y="277068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chemeClr val="bg1">
                    <a:lumMod val="85000"/>
                  </a:schemeClr>
                </a:solidFill>
                <a:latin typeface="Verdana" charset="0"/>
              </a:rPr>
              <a:t>00</a:t>
            </a:r>
            <a:endParaRPr lang="en-US" sz="7200" b="1" dirty="0">
              <a:solidFill>
                <a:schemeClr val="bg1">
                  <a:lumMod val="85000"/>
                </a:schemeClr>
              </a:solidFill>
              <a:latin typeface="Verdana" charset="0"/>
            </a:endParaRPr>
          </a:p>
        </p:txBody>
      </p:sp>
      <p:sp>
        <p:nvSpPr>
          <p:cNvPr id="142" name="TextBox 141"/>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143" name="TextBox 142"/>
          <p:cNvSpPr txBox="1"/>
          <p:nvPr/>
        </p:nvSpPr>
        <p:spPr>
          <a:xfrm>
            <a:off x="5045073" y="2548744"/>
            <a:ext cx="1009635" cy="369332"/>
          </a:xfrm>
          <a:prstGeom prst="rect">
            <a:avLst/>
          </a:prstGeom>
          <a:noFill/>
        </p:spPr>
        <p:txBody>
          <a:bodyPr wrap="none" rtlCol="0">
            <a:spAutoFit/>
          </a:bodyPr>
          <a:lstStyle/>
          <a:p>
            <a:r>
              <a:rPr lang="en-US" dirty="0" smtClean="0">
                <a:solidFill>
                  <a:schemeClr val="bg1">
                    <a:lumMod val="50000"/>
                  </a:schemeClr>
                </a:solidFill>
              </a:rPr>
              <a:t>Person A</a:t>
            </a:r>
            <a:endParaRPr lang="en-US" dirty="0">
              <a:solidFill>
                <a:schemeClr val="bg1">
                  <a:lumMod val="50000"/>
                </a:schemeClr>
              </a:solidFill>
            </a:endParaRPr>
          </a:p>
        </p:txBody>
      </p:sp>
      <p:sp>
        <p:nvSpPr>
          <p:cNvPr id="144" name="TextBox 143"/>
          <p:cNvSpPr txBox="1"/>
          <p:nvPr/>
        </p:nvSpPr>
        <p:spPr>
          <a:xfrm>
            <a:off x="1602147" y="1680835"/>
            <a:ext cx="771365" cy="369332"/>
          </a:xfrm>
          <a:prstGeom prst="rect">
            <a:avLst/>
          </a:prstGeom>
          <a:noFill/>
        </p:spPr>
        <p:txBody>
          <a:bodyPr wrap="none" rtlCol="0">
            <a:spAutoFit/>
          </a:bodyPr>
          <a:lstStyle/>
          <a:p>
            <a:r>
              <a:rPr lang="en-US" dirty="0" smtClean="0">
                <a:solidFill>
                  <a:schemeClr val="bg1">
                    <a:lumMod val="50000"/>
                  </a:schemeClr>
                </a:solidFill>
              </a:rPr>
              <a:t>(each)</a:t>
            </a:r>
            <a:endParaRPr lang="en-US" dirty="0">
              <a:solidFill>
                <a:schemeClr val="bg1">
                  <a:lumMod val="50000"/>
                </a:schemeClr>
              </a:solidFill>
            </a:endParaRPr>
          </a:p>
        </p:txBody>
      </p:sp>
      <p:sp>
        <p:nvSpPr>
          <p:cNvPr id="145" name="TextBox 144"/>
          <p:cNvSpPr txBox="1"/>
          <p:nvPr/>
        </p:nvSpPr>
        <p:spPr>
          <a:xfrm>
            <a:off x="6054708" y="1688213"/>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
        <p:nvSpPr>
          <p:cNvPr id="146" name="TextBox 145"/>
          <p:cNvSpPr txBox="1"/>
          <p:nvPr/>
        </p:nvSpPr>
        <p:spPr>
          <a:xfrm>
            <a:off x="5045072" y="4933499"/>
            <a:ext cx="1009635" cy="369332"/>
          </a:xfrm>
          <a:prstGeom prst="rect">
            <a:avLst/>
          </a:prstGeom>
          <a:noFill/>
        </p:spPr>
        <p:txBody>
          <a:bodyPr wrap="none" rtlCol="0">
            <a:spAutoFit/>
          </a:bodyPr>
          <a:lstStyle/>
          <a:p>
            <a:r>
              <a:rPr lang="en-US" dirty="0" smtClean="0">
                <a:solidFill>
                  <a:schemeClr val="accent6">
                    <a:lumMod val="75000"/>
                  </a:schemeClr>
                </a:solidFill>
              </a:rPr>
              <a:t>Person B</a:t>
            </a:r>
            <a:endParaRPr lang="en-US" dirty="0">
              <a:solidFill>
                <a:schemeClr val="accent6">
                  <a:lumMod val="75000"/>
                </a:schemeClr>
              </a:solidFill>
            </a:endParaRPr>
          </a:p>
        </p:txBody>
      </p:sp>
    </p:spTree>
    <p:extLst>
      <p:ext uri="{BB962C8B-B14F-4D97-AF65-F5344CB8AC3E}">
        <p14:creationId xmlns:p14="http://schemas.microsoft.com/office/powerpoint/2010/main" val="598511626"/>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81"/>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82"/>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83"/>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84"/>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84"/>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85"/>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85"/>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86"/>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86"/>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87"/>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87"/>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88"/>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88"/>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89"/>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89"/>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90"/>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90"/>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91"/>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91"/>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92"/>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92"/>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93"/>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93"/>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94"/>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94"/>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95"/>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95"/>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96"/>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96"/>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97"/>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97"/>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98"/>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98"/>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99"/>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99"/>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100"/>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100"/>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101"/>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101"/>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102"/>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102"/>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103"/>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103"/>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104"/>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104"/>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105"/>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105"/>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106"/>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106"/>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107"/>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107"/>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108"/>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108"/>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109"/>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109"/>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110"/>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110"/>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111"/>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111"/>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112"/>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112"/>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113"/>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113"/>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114"/>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114"/>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115"/>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115"/>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116"/>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116"/>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117"/>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117"/>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118"/>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118"/>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119"/>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119"/>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120"/>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120"/>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121"/>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121"/>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122"/>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122"/>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123"/>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123"/>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124"/>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124"/>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125"/>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125"/>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126"/>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126"/>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127"/>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127"/>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128"/>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128"/>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129"/>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129"/>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130"/>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130"/>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131"/>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131"/>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132"/>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132"/>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133"/>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133"/>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134"/>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134"/>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135"/>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135"/>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136"/>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136"/>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137"/>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137"/>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138"/>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138"/>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139"/>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139"/>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140"/>
                                        </p:tgtEl>
                                        <p:attrNameLst>
                                          <p:attrName>style.visibility</p:attrName>
                                        </p:attrNameLst>
                                      </p:cBhvr>
                                      <p:to>
                                        <p:strVal val="visible"/>
                                      </p:to>
                                    </p:set>
                                    <p:animEffect transition="in" filter="dissolve">
                                      <p:cBhvr>
                                        <p:cTn id="184"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ounded Rectangle 5"/>
          <p:cNvSpPr/>
          <p:nvPr/>
        </p:nvSpPr>
        <p:spPr>
          <a:xfrm>
            <a:off x="4712209" y="2112893"/>
            <a:ext cx="4247393"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8" name="TextBox 7"/>
          <p:cNvSpPr txBox="1"/>
          <p:nvPr/>
        </p:nvSpPr>
        <p:spPr>
          <a:xfrm>
            <a:off x="4850710" y="2218611"/>
            <a:ext cx="3075143" cy="369332"/>
          </a:xfrm>
          <a:prstGeom prst="rect">
            <a:avLst/>
          </a:prstGeom>
          <a:noFill/>
        </p:spPr>
        <p:txBody>
          <a:bodyPr wrap="none" rtlCol="0">
            <a:spAutoFit/>
          </a:bodyPr>
          <a:lstStyle/>
          <a:p>
            <a:r>
              <a:rPr lang="en-US" dirty="0" smtClean="0">
                <a:solidFill>
                  <a:schemeClr val="bg1">
                    <a:lumMod val="65000"/>
                  </a:schemeClr>
                </a:solidFill>
              </a:rPr>
              <a:t>Notes from your 2nd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11" name="TextBox 10"/>
          <p:cNvSpPr txBox="1"/>
          <p:nvPr/>
        </p:nvSpPr>
        <p:spPr>
          <a:xfrm>
            <a:off x="4712209" y="1329523"/>
            <a:ext cx="1972374" cy="461665"/>
          </a:xfrm>
          <a:prstGeom prst="rect">
            <a:avLst/>
          </a:prstGeom>
          <a:noFill/>
        </p:spPr>
        <p:txBody>
          <a:bodyPr wrap="square" rtlCol="0">
            <a:spAutoFit/>
          </a:bodyPr>
          <a:lstStyle/>
          <a:p>
            <a:r>
              <a:rPr lang="en-US" sz="2400" b="1" dirty="0" smtClean="0"/>
              <a:t>2. Dig Deeper</a:t>
            </a:r>
            <a:endParaRPr lang="en-US" sz="2400" b="1" dirty="0"/>
          </a:p>
        </p:txBody>
      </p:sp>
      <p:sp>
        <p:nvSpPr>
          <p:cNvPr id="12" name="TextBox 11"/>
          <p:cNvSpPr txBox="1"/>
          <p:nvPr/>
        </p:nvSpPr>
        <p:spPr>
          <a:xfrm>
            <a:off x="5045073" y="1666200"/>
            <a:ext cx="4098927" cy="369332"/>
          </a:xfrm>
          <a:prstGeom prst="rect">
            <a:avLst/>
          </a:prstGeom>
          <a:noFill/>
        </p:spPr>
        <p:txBody>
          <a:bodyPr wrap="square" rtlCol="0">
            <a:spAutoFit/>
          </a:bodyPr>
          <a:lstStyle/>
          <a:p>
            <a:r>
              <a:rPr lang="en-US" dirty="0" smtClean="0"/>
              <a:t>3 minutes</a:t>
            </a:r>
            <a:endParaRPr lang="en-US" dirty="0"/>
          </a:p>
        </p:txBody>
      </p:sp>
      <p:sp>
        <p:nvSpPr>
          <p:cNvPr id="2" name="Rectangle 1"/>
          <p:cNvSpPr/>
          <p:nvPr/>
        </p:nvSpPr>
        <p:spPr>
          <a:xfrm>
            <a:off x="1191156" y="2765959"/>
            <a:ext cx="2459597" cy="3170099"/>
          </a:xfrm>
          <a:prstGeom prst="rect">
            <a:avLst/>
          </a:prstGeom>
          <a:noFill/>
        </p:spPr>
        <p:txBody>
          <a:bodyPr wrap="square">
            <a:spAutoFit/>
          </a:bodyPr>
          <a:lstStyle/>
          <a:p>
            <a:r>
              <a:rPr lang="en-US" sz="20000" b="0" i="0" dirty="0" smtClean="0">
                <a:solidFill>
                  <a:srgbClr val="7593B9"/>
                </a:solidFill>
                <a:latin typeface="Zapf Dingbats"/>
                <a:ea typeface="Zapf Dingbats"/>
                <a:cs typeface="Zapf Dingbats"/>
              </a:rPr>
              <a:t>✔</a:t>
            </a:r>
            <a:endParaRPr lang="en-US" sz="20000" dirty="0">
              <a:solidFill>
                <a:srgbClr val="7593B9"/>
              </a:solidFill>
            </a:endParaRPr>
          </a:p>
        </p:txBody>
      </p:sp>
      <p:sp>
        <p:nvSpPr>
          <p:cNvPr id="13" name="Text Box 12"/>
          <p:cNvSpPr txBox="1">
            <a:spLocks noChangeArrowheads="1"/>
          </p:cNvSpPr>
          <p:nvPr/>
        </p:nvSpPr>
        <p:spPr bwMode="auto">
          <a:xfrm>
            <a:off x="4963107" y="2769087"/>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D9D9D9"/>
                </a:solidFill>
                <a:latin typeface="Verdana" charset="0"/>
              </a:rPr>
              <a:t>00</a:t>
            </a:r>
            <a:endParaRPr lang="en-US" sz="7200" b="1" dirty="0">
              <a:solidFill>
                <a:srgbClr val="D9D9D9"/>
              </a:solidFill>
              <a:latin typeface="Verdana" charset="0"/>
            </a:endParaRPr>
          </a:p>
        </p:txBody>
      </p:sp>
      <p:sp>
        <p:nvSpPr>
          <p:cNvPr id="14" name="Oval 13"/>
          <p:cNvSpPr>
            <a:spLocks noChangeArrowheads="1"/>
          </p:cNvSpPr>
          <p:nvPr/>
        </p:nvSpPr>
        <p:spPr bwMode="auto">
          <a:xfrm>
            <a:off x="6531461" y="3120657"/>
            <a:ext cx="231775" cy="228600"/>
          </a:xfrm>
          <a:prstGeom prst="ellipse">
            <a:avLst/>
          </a:prstGeom>
          <a:solidFill>
            <a:schemeClr val="bg1">
              <a:lumMod val="85000"/>
            </a:schemeClr>
          </a:solidFill>
          <a:ln w="9525">
            <a:noFill/>
            <a:round/>
            <a:headEnd/>
            <a:tailEnd/>
          </a:ln>
        </p:spPr>
        <p:txBody>
          <a:bodyPr wrap="none" anchor="ctr"/>
          <a:lstStyle/>
          <a:p>
            <a:endParaRPr lang="en-US" sz="2400">
              <a:solidFill>
                <a:srgbClr val="8EB4E3"/>
              </a:solidFill>
              <a:latin typeface="Verdana" charset="0"/>
            </a:endParaRPr>
          </a:p>
        </p:txBody>
      </p:sp>
      <p:sp>
        <p:nvSpPr>
          <p:cNvPr id="15" name="Oval 14"/>
          <p:cNvSpPr>
            <a:spLocks noChangeArrowheads="1"/>
          </p:cNvSpPr>
          <p:nvPr/>
        </p:nvSpPr>
        <p:spPr bwMode="auto">
          <a:xfrm>
            <a:off x="6531461" y="3496912"/>
            <a:ext cx="231775" cy="228600"/>
          </a:xfrm>
          <a:prstGeom prst="ellipse">
            <a:avLst/>
          </a:prstGeom>
          <a:solidFill>
            <a:srgbClr val="D9D9D9"/>
          </a:solidFill>
          <a:ln w="9525">
            <a:noFill/>
            <a:round/>
            <a:headEnd/>
            <a:tailEnd/>
          </a:ln>
        </p:spPr>
        <p:txBody>
          <a:bodyPr wrap="none" anchor="ctr"/>
          <a:lstStyle/>
          <a:p>
            <a:endParaRPr lang="en-US" sz="2400">
              <a:solidFill>
                <a:srgbClr val="8EB4E3"/>
              </a:solidFill>
              <a:latin typeface="Verdana" charset="0"/>
            </a:endParaRPr>
          </a:p>
        </p:txBody>
      </p:sp>
      <p:sp>
        <p:nvSpPr>
          <p:cNvPr id="78" name="Text Box 12"/>
          <p:cNvSpPr txBox="1">
            <a:spLocks noChangeArrowheads="1"/>
          </p:cNvSpPr>
          <p:nvPr/>
        </p:nvSpPr>
        <p:spPr bwMode="auto">
          <a:xfrm>
            <a:off x="4963107" y="5156845"/>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01</a:t>
            </a:r>
            <a:endParaRPr lang="en-US" sz="7200" b="1" dirty="0">
              <a:solidFill>
                <a:srgbClr val="8EB4E3"/>
              </a:solidFill>
              <a:latin typeface="Verdana" charset="0"/>
            </a:endParaRPr>
          </a:p>
        </p:txBody>
      </p:sp>
      <p:sp>
        <p:nvSpPr>
          <p:cNvPr id="79" name="Oval 78"/>
          <p:cNvSpPr>
            <a:spLocks noChangeArrowheads="1"/>
          </p:cNvSpPr>
          <p:nvPr/>
        </p:nvSpPr>
        <p:spPr bwMode="auto">
          <a:xfrm>
            <a:off x="6531461" y="5508415"/>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80" name="Oval 79"/>
          <p:cNvSpPr>
            <a:spLocks noChangeArrowheads="1"/>
          </p:cNvSpPr>
          <p:nvPr/>
        </p:nvSpPr>
        <p:spPr bwMode="auto">
          <a:xfrm>
            <a:off x="6531461" y="5884670"/>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81" name="Text Box 1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82" name="Text Box 7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83" name="Text Box 7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84" name="Text Box 7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85" name="Text Box 7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86" name="Text Box 7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87" name="Text Box 8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88" name="Text Box 81"/>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89" name="Text Box 8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90" name="Text Box 8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91" name="Text Box 84"/>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92" name="Text Box 8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93" name="Text Box 8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94" name="Text Box 8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95" name="Text Box 8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96" name="Text Box 8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97" name="Text Box 9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98" name="Text Box 91"/>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99" name="Text Box 9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100" name="Text Box 9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101" name="Text Box 94"/>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102" name="Text Box 9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103" name="Text Box 9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104" name="Text Box 9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105" name="Text Box 9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106" name="Text Box 9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107" name="Text Box 10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108" name="Text Box 10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109" name="Text Box 10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110" name="Text Box 104"/>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111" name="Text Box 10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112" name="Text Box 10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113" name="Text Box 10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114" name="Text Box 10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115" name="Text Box 10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116" name="Text Box 11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117" name="Text Box 111"/>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118" name="Text Box 11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119" name="Text Box 11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120" name="Text Box 114"/>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121" name="Text Box 11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122" name="Text Box 11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123" name="Text Box 11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124" name="Text Box 11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125" name="Text Box 11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126" name="Text Box 12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127" name="Text Box 121"/>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128" name="Text Box 12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129" name="Text Box 12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130" name="Text Box 124"/>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131" name="Text Box 12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132" name="Text Box 12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133" name="Text Box 12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134" name="Text Box 12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135" name="Text Box 12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136" name="Text Box 13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137" name="Text Box 131"/>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138" name="Text Box 13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139" name="Text Box 13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140" name="Text Box 13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141" name="Text Box 12"/>
          <p:cNvSpPr txBox="1">
            <a:spLocks noChangeArrowheads="1"/>
          </p:cNvSpPr>
          <p:nvPr/>
        </p:nvSpPr>
        <p:spPr bwMode="auto">
          <a:xfrm>
            <a:off x="6954885" y="277068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chemeClr val="bg1">
                    <a:lumMod val="85000"/>
                  </a:schemeClr>
                </a:solidFill>
                <a:latin typeface="Verdana" charset="0"/>
              </a:rPr>
              <a:t>00</a:t>
            </a:r>
            <a:endParaRPr lang="en-US" sz="7200" b="1" dirty="0">
              <a:solidFill>
                <a:schemeClr val="bg1">
                  <a:lumMod val="85000"/>
                </a:schemeClr>
              </a:solidFill>
              <a:latin typeface="Verdana" charset="0"/>
            </a:endParaRPr>
          </a:p>
        </p:txBody>
      </p:sp>
      <p:sp>
        <p:nvSpPr>
          <p:cNvPr id="142" name="TextBox 141"/>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143" name="TextBox 142"/>
          <p:cNvSpPr txBox="1"/>
          <p:nvPr/>
        </p:nvSpPr>
        <p:spPr>
          <a:xfrm>
            <a:off x="5045073" y="2548744"/>
            <a:ext cx="1009635" cy="369332"/>
          </a:xfrm>
          <a:prstGeom prst="rect">
            <a:avLst/>
          </a:prstGeom>
          <a:noFill/>
        </p:spPr>
        <p:txBody>
          <a:bodyPr wrap="none" rtlCol="0">
            <a:spAutoFit/>
          </a:bodyPr>
          <a:lstStyle/>
          <a:p>
            <a:r>
              <a:rPr lang="en-US" dirty="0" smtClean="0">
                <a:solidFill>
                  <a:schemeClr val="bg1">
                    <a:lumMod val="50000"/>
                  </a:schemeClr>
                </a:solidFill>
              </a:rPr>
              <a:t>Person A</a:t>
            </a:r>
            <a:endParaRPr lang="en-US" dirty="0">
              <a:solidFill>
                <a:schemeClr val="bg1">
                  <a:lumMod val="50000"/>
                </a:schemeClr>
              </a:solidFill>
            </a:endParaRPr>
          </a:p>
        </p:txBody>
      </p:sp>
      <p:sp>
        <p:nvSpPr>
          <p:cNvPr id="144" name="TextBox 143"/>
          <p:cNvSpPr txBox="1"/>
          <p:nvPr/>
        </p:nvSpPr>
        <p:spPr>
          <a:xfrm>
            <a:off x="1602147" y="1680835"/>
            <a:ext cx="771365" cy="369332"/>
          </a:xfrm>
          <a:prstGeom prst="rect">
            <a:avLst/>
          </a:prstGeom>
          <a:noFill/>
        </p:spPr>
        <p:txBody>
          <a:bodyPr wrap="none" rtlCol="0">
            <a:spAutoFit/>
          </a:bodyPr>
          <a:lstStyle/>
          <a:p>
            <a:r>
              <a:rPr lang="en-US" dirty="0" smtClean="0">
                <a:solidFill>
                  <a:schemeClr val="bg1">
                    <a:lumMod val="50000"/>
                  </a:schemeClr>
                </a:solidFill>
              </a:rPr>
              <a:t>(each)</a:t>
            </a:r>
            <a:endParaRPr lang="en-US" dirty="0">
              <a:solidFill>
                <a:schemeClr val="bg1">
                  <a:lumMod val="50000"/>
                </a:schemeClr>
              </a:solidFill>
            </a:endParaRPr>
          </a:p>
        </p:txBody>
      </p:sp>
      <p:sp>
        <p:nvSpPr>
          <p:cNvPr id="145" name="TextBox 144"/>
          <p:cNvSpPr txBox="1"/>
          <p:nvPr/>
        </p:nvSpPr>
        <p:spPr>
          <a:xfrm>
            <a:off x="6054708" y="1688213"/>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
        <p:nvSpPr>
          <p:cNvPr id="146" name="TextBox 145"/>
          <p:cNvSpPr txBox="1"/>
          <p:nvPr/>
        </p:nvSpPr>
        <p:spPr>
          <a:xfrm>
            <a:off x="5045072" y="4933499"/>
            <a:ext cx="1009635" cy="369332"/>
          </a:xfrm>
          <a:prstGeom prst="rect">
            <a:avLst/>
          </a:prstGeom>
          <a:noFill/>
        </p:spPr>
        <p:txBody>
          <a:bodyPr wrap="none" rtlCol="0">
            <a:spAutoFit/>
          </a:bodyPr>
          <a:lstStyle/>
          <a:p>
            <a:r>
              <a:rPr lang="en-US" dirty="0" smtClean="0">
                <a:solidFill>
                  <a:schemeClr val="accent6">
                    <a:lumMod val="75000"/>
                  </a:schemeClr>
                </a:solidFill>
              </a:rPr>
              <a:t>Person B</a:t>
            </a:r>
            <a:endParaRPr lang="en-US" dirty="0">
              <a:solidFill>
                <a:schemeClr val="accent6">
                  <a:lumMod val="75000"/>
                </a:schemeClr>
              </a:solidFill>
            </a:endParaRPr>
          </a:p>
        </p:txBody>
      </p:sp>
    </p:spTree>
    <p:extLst>
      <p:ext uri="{BB962C8B-B14F-4D97-AF65-F5344CB8AC3E}">
        <p14:creationId xmlns:p14="http://schemas.microsoft.com/office/powerpoint/2010/main" val="189602752"/>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81"/>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82"/>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83"/>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84"/>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84"/>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85"/>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85"/>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86"/>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86"/>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87"/>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87"/>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88"/>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88"/>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89"/>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89"/>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90"/>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90"/>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91"/>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91"/>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92"/>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92"/>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93"/>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93"/>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94"/>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94"/>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95"/>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95"/>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96"/>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96"/>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97"/>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97"/>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98"/>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98"/>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99"/>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99"/>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100"/>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100"/>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101"/>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101"/>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102"/>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102"/>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103"/>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103"/>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104"/>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104"/>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105"/>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105"/>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106"/>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106"/>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107"/>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107"/>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108"/>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108"/>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109"/>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109"/>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110"/>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110"/>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111"/>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111"/>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112"/>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112"/>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113"/>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113"/>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114"/>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114"/>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115"/>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115"/>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116"/>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116"/>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117"/>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117"/>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118"/>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118"/>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119"/>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119"/>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120"/>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120"/>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121"/>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121"/>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122"/>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122"/>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123"/>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123"/>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124"/>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124"/>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125"/>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125"/>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126"/>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126"/>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127"/>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127"/>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128"/>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128"/>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129"/>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129"/>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130"/>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130"/>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131"/>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131"/>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132"/>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132"/>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133"/>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133"/>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134"/>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134"/>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135"/>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135"/>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136"/>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136"/>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137"/>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137"/>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138"/>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138"/>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139"/>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139"/>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140"/>
                                        </p:tgtEl>
                                        <p:attrNameLst>
                                          <p:attrName>style.visibility</p:attrName>
                                        </p:attrNameLst>
                                      </p:cBhvr>
                                      <p:to>
                                        <p:strVal val="visible"/>
                                      </p:to>
                                    </p:set>
                                    <p:animEffect transition="in" filter="dissolve">
                                      <p:cBhvr>
                                        <p:cTn id="184"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ounded Rectangle 5"/>
          <p:cNvSpPr/>
          <p:nvPr/>
        </p:nvSpPr>
        <p:spPr>
          <a:xfrm>
            <a:off x="4712209" y="2112893"/>
            <a:ext cx="4247393"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8" name="TextBox 7"/>
          <p:cNvSpPr txBox="1"/>
          <p:nvPr/>
        </p:nvSpPr>
        <p:spPr>
          <a:xfrm>
            <a:off x="4850710" y="2218611"/>
            <a:ext cx="3075143" cy="369332"/>
          </a:xfrm>
          <a:prstGeom prst="rect">
            <a:avLst/>
          </a:prstGeom>
          <a:noFill/>
        </p:spPr>
        <p:txBody>
          <a:bodyPr wrap="none" rtlCol="0">
            <a:spAutoFit/>
          </a:bodyPr>
          <a:lstStyle/>
          <a:p>
            <a:r>
              <a:rPr lang="en-US" dirty="0" smtClean="0">
                <a:solidFill>
                  <a:schemeClr val="bg1">
                    <a:lumMod val="65000"/>
                  </a:schemeClr>
                </a:solidFill>
              </a:rPr>
              <a:t>Notes from your 2nd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11" name="TextBox 10"/>
          <p:cNvSpPr txBox="1"/>
          <p:nvPr/>
        </p:nvSpPr>
        <p:spPr>
          <a:xfrm>
            <a:off x="4712209" y="1329523"/>
            <a:ext cx="1972374" cy="461665"/>
          </a:xfrm>
          <a:prstGeom prst="rect">
            <a:avLst/>
          </a:prstGeom>
          <a:noFill/>
        </p:spPr>
        <p:txBody>
          <a:bodyPr wrap="square" rtlCol="0">
            <a:spAutoFit/>
          </a:bodyPr>
          <a:lstStyle/>
          <a:p>
            <a:r>
              <a:rPr lang="en-US" sz="2400" b="1" dirty="0" smtClean="0"/>
              <a:t>2. Dig Deeper</a:t>
            </a:r>
            <a:endParaRPr lang="en-US" sz="2400" b="1" dirty="0"/>
          </a:p>
        </p:txBody>
      </p:sp>
      <p:sp>
        <p:nvSpPr>
          <p:cNvPr id="12" name="TextBox 11"/>
          <p:cNvSpPr txBox="1"/>
          <p:nvPr/>
        </p:nvSpPr>
        <p:spPr>
          <a:xfrm>
            <a:off x="5045073" y="1666200"/>
            <a:ext cx="4098927" cy="369332"/>
          </a:xfrm>
          <a:prstGeom prst="rect">
            <a:avLst/>
          </a:prstGeom>
          <a:noFill/>
        </p:spPr>
        <p:txBody>
          <a:bodyPr wrap="square" rtlCol="0">
            <a:spAutoFit/>
          </a:bodyPr>
          <a:lstStyle/>
          <a:p>
            <a:r>
              <a:rPr lang="en-US" dirty="0" smtClean="0"/>
              <a:t>3 minutes</a:t>
            </a:r>
            <a:endParaRPr lang="en-US" dirty="0"/>
          </a:p>
        </p:txBody>
      </p:sp>
      <p:sp>
        <p:nvSpPr>
          <p:cNvPr id="2" name="Rectangle 1"/>
          <p:cNvSpPr/>
          <p:nvPr/>
        </p:nvSpPr>
        <p:spPr>
          <a:xfrm>
            <a:off x="1191156" y="2765959"/>
            <a:ext cx="2459597" cy="3170099"/>
          </a:xfrm>
          <a:prstGeom prst="rect">
            <a:avLst/>
          </a:prstGeom>
          <a:noFill/>
        </p:spPr>
        <p:txBody>
          <a:bodyPr wrap="square">
            <a:spAutoFit/>
          </a:bodyPr>
          <a:lstStyle/>
          <a:p>
            <a:r>
              <a:rPr lang="en-US" sz="20000" b="0" i="0" dirty="0" smtClean="0">
                <a:solidFill>
                  <a:srgbClr val="7593B9"/>
                </a:solidFill>
                <a:latin typeface="Zapf Dingbats"/>
                <a:ea typeface="Zapf Dingbats"/>
                <a:cs typeface="Zapf Dingbats"/>
              </a:rPr>
              <a:t>✔</a:t>
            </a:r>
            <a:endParaRPr lang="en-US" sz="20000" dirty="0">
              <a:solidFill>
                <a:srgbClr val="7593B9"/>
              </a:solidFill>
            </a:endParaRPr>
          </a:p>
        </p:txBody>
      </p:sp>
      <p:sp>
        <p:nvSpPr>
          <p:cNvPr id="13" name="Text Box 12"/>
          <p:cNvSpPr txBox="1">
            <a:spLocks noChangeArrowheads="1"/>
          </p:cNvSpPr>
          <p:nvPr/>
        </p:nvSpPr>
        <p:spPr bwMode="auto">
          <a:xfrm>
            <a:off x="4963107" y="2769087"/>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D9D9D9"/>
                </a:solidFill>
                <a:latin typeface="Verdana" charset="0"/>
              </a:rPr>
              <a:t>00</a:t>
            </a:r>
            <a:endParaRPr lang="en-US" sz="7200" b="1" dirty="0">
              <a:solidFill>
                <a:srgbClr val="D9D9D9"/>
              </a:solidFill>
              <a:latin typeface="Verdana" charset="0"/>
            </a:endParaRPr>
          </a:p>
        </p:txBody>
      </p:sp>
      <p:sp>
        <p:nvSpPr>
          <p:cNvPr id="14" name="Oval 13"/>
          <p:cNvSpPr>
            <a:spLocks noChangeArrowheads="1"/>
          </p:cNvSpPr>
          <p:nvPr/>
        </p:nvSpPr>
        <p:spPr bwMode="auto">
          <a:xfrm>
            <a:off x="6531461" y="3120657"/>
            <a:ext cx="231775" cy="228600"/>
          </a:xfrm>
          <a:prstGeom prst="ellipse">
            <a:avLst/>
          </a:prstGeom>
          <a:solidFill>
            <a:schemeClr val="bg1">
              <a:lumMod val="85000"/>
            </a:schemeClr>
          </a:solidFill>
          <a:ln w="9525">
            <a:noFill/>
            <a:round/>
            <a:headEnd/>
            <a:tailEnd/>
          </a:ln>
        </p:spPr>
        <p:txBody>
          <a:bodyPr wrap="none" anchor="ctr"/>
          <a:lstStyle/>
          <a:p>
            <a:endParaRPr lang="en-US" sz="2400">
              <a:solidFill>
                <a:srgbClr val="8EB4E3"/>
              </a:solidFill>
              <a:latin typeface="Verdana" charset="0"/>
            </a:endParaRPr>
          </a:p>
        </p:txBody>
      </p:sp>
      <p:sp>
        <p:nvSpPr>
          <p:cNvPr id="15" name="Oval 14"/>
          <p:cNvSpPr>
            <a:spLocks noChangeArrowheads="1"/>
          </p:cNvSpPr>
          <p:nvPr/>
        </p:nvSpPr>
        <p:spPr bwMode="auto">
          <a:xfrm>
            <a:off x="6531461" y="3496912"/>
            <a:ext cx="231775" cy="228600"/>
          </a:xfrm>
          <a:prstGeom prst="ellipse">
            <a:avLst/>
          </a:prstGeom>
          <a:solidFill>
            <a:srgbClr val="D9D9D9"/>
          </a:solidFill>
          <a:ln w="9525">
            <a:noFill/>
            <a:round/>
            <a:headEnd/>
            <a:tailEnd/>
          </a:ln>
        </p:spPr>
        <p:txBody>
          <a:bodyPr wrap="none" anchor="ctr"/>
          <a:lstStyle/>
          <a:p>
            <a:endParaRPr lang="en-US" sz="2400">
              <a:solidFill>
                <a:srgbClr val="8EB4E3"/>
              </a:solidFill>
              <a:latin typeface="Verdana" charset="0"/>
            </a:endParaRPr>
          </a:p>
        </p:txBody>
      </p:sp>
      <p:sp>
        <p:nvSpPr>
          <p:cNvPr id="78" name="Text Box 12"/>
          <p:cNvSpPr txBox="1">
            <a:spLocks noChangeArrowheads="1"/>
          </p:cNvSpPr>
          <p:nvPr/>
        </p:nvSpPr>
        <p:spPr bwMode="auto">
          <a:xfrm>
            <a:off x="4963107" y="5156845"/>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00</a:t>
            </a:r>
            <a:endParaRPr lang="en-US" sz="7200" b="1" dirty="0">
              <a:solidFill>
                <a:srgbClr val="8EB4E3"/>
              </a:solidFill>
              <a:latin typeface="Verdana" charset="0"/>
            </a:endParaRPr>
          </a:p>
        </p:txBody>
      </p:sp>
      <p:sp>
        <p:nvSpPr>
          <p:cNvPr id="79" name="Oval 78"/>
          <p:cNvSpPr>
            <a:spLocks noChangeArrowheads="1"/>
          </p:cNvSpPr>
          <p:nvPr/>
        </p:nvSpPr>
        <p:spPr bwMode="auto">
          <a:xfrm>
            <a:off x="6531461" y="5508415"/>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80" name="Oval 79"/>
          <p:cNvSpPr>
            <a:spLocks noChangeArrowheads="1"/>
          </p:cNvSpPr>
          <p:nvPr/>
        </p:nvSpPr>
        <p:spPr bwMode="auto">
          <a:xfrm>
            <a:off x="6531461" y="5884670"/>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81" name="Text Box 1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82" name="Text Box 7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83" name="Text Box 7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84" name="Text Box 7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85" name="Text Box 7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86" name="Text Box 7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87" name="Text Box 8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88" name="Text Box 81"/>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89" name="Text Box 8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90" name="Text Box 8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91" name="Text Box 84"/>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92" name="Text Box 8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93" name="Text Box 8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94" name="Text Box 8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95" name="Text Box 8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96" name="Text Box 8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97" name="Text Box 9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98" name="Text Box 91"/>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99" name="Text Box 9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100" name="Text Box 9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101" name="Text Box 94"/>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102" name="Text Box 9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103" name="Text Box 9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104" name="Text Box 9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105" name="Text Box 9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106" name="Text Box 9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107" name="Text Box 10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108" name="Text Box 10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109" name="Text Box 10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110" name="Text Box 104"/>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111" name="Text Box 10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112" name="Text Box 10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113" name="Text Box 10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114" name="Text Box 10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115" name="Text Box 10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116" name="Text Box 11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117" name="Text Box 111"/>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118" name="Text Box 11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119" name="Text Box 11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120" name="Text Box 114"/>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121" name="Text Box 11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122" name="Text Box 11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123" name="Text Box 11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124" name="Text Box 11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125" name="Text Box 11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126" name="Text Box 12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127" name="Text Box 121"/>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128" name="Text Box 12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129" name="Text Box 12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130" name="Text Box 124"/>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131" name="Text Box 125"/>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132" name="Text Box 126"/>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133" name="Text Box 12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134" name="Text Box 128"/>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135" name="Text Box 129"/>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136" name="Text Box 130"/>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137" name="Text Box 131"/>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138" name="Text Box 132"/>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139" name="Text Box 133"/>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140" name="Text Box 137"/>
          <p:cNvSpPr txBox="1">
            <a:spLocks noChangeArrowheads="1"/>
          </p:cNvSpPr>
          <p:nvPr/>
        </p:nvSpPr>
        <p:spPr bwMode="auto">
          <a:xfrm>
            <a:off x="6954885" y="515684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141" name="Text Box 12"/>
          <p:cNvSpPr txBox="1">
            <a:spLocks noChangeArrowheads="1"/>
          </p:cNvSpPr>
          <p:nvPr/>
        </p:nvSpPr>
        <p:spPr bwMode="auto">
          <a:xfrm>
            <a:off x="6954885" y="277068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chemeClr val="bg1">
                    <a:lumMod val="85000"/>
                  </a:schemeClr>
                </a:solidFill>
                <a:latin typeface="Verdana" charset="0"/>
              </a:rPr>
              <a:t>00</a:t>
            </a:r>
            <a:endParaRPr lang="en-US" sz="7200" b="1" dirty="0">
              <a:solidFill>
                <a:schemeClr val="bg1">
                  <a:lumMod val="85000"/>
                </a:schemeClr>
              </a:solidFill>
              <a:latin typeface="Verdana" charset="0"/>
            </a:endParaRPr>
          </a:p>
        </p:txBody>
      </p:sp>
      <p:pic>
        <p:nvPicPr>
          <p:cNvPr id="142" name="Picture 141" descr="j03096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255993" y="3891639"/>
            <a:ext cx="857179" cy="1201653"/>
          </a:xfrm>
          <a:prstGeom prst="rect">
            <a:avLst/>
          </a:prstGeom>
        </p:spPr>
      </p:pic>
      <p:pic>
        <p:nvPicPr>
          <p:cNvPr id="143" name="Picture 142" descr="j03096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255993" y="3891638"/>
            <a:ext cx="857179" cy="1201653"/>
          </a:xfrm>
          <a:prstGeom prst="rect">
            <a:avLst/>
          </a:prstGeom>
        </p:spPr>
      </p:pic>
      <p:sp>
        <p:nvSpPr>
          <p:cNvPr id="144" name="TextBox 143"/>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145" name="TextBox 144"/>
          <p:cNvSpPr txBox="1"/>
          <p:nvPr/>
        </p:nvSpPr>
        <p:spPr>
          <a:xfrm>
            <a:off x="5045073" y="2548744"/>
            <a:ext cx="1009635" cy="369332"/>
          </a:xfrm>
          <a:prstGeom prst="rect">
            <a:avLst/>
          </a:prstGeom>
          <a:noFill/>
        </p:spPr>
        <p:txBody>
          <a:bodyPr wrap="none" rtlCol="0">
            <a:spAutoFit/>
          </a:bodyPr>
          <a:lstStyle/>
          <a:p>
            <a:r>
              <a:rPr lang="en-US" dirty="0" smtClean="0">
                <a:solidFill>
                  <a:schemeClr val="bg1">
                    <a:lumMod val="50000"/>
                  </a:schemeClr>
                </a:solidFill>
              </a:rPr>
              <a:t>Person A</a:t>
            </a:r>
            <a:endParaRPr lang="en-US" dirty="0">
              <a:solidFill>
                <a:schemeClr val="bg1">
                  <a:lumMod val="50000"/>
                </a:schemeClr>
              </a:solidFill>
            </a:endParaRPr>
          </a:p>
        </p:txBody>
      </p:sp>
      <p:sp>
        <p:nvSpPr>
          <p:cNvPr id="146" name="TextBox 145"/>
          <p:cNvSpPr txBox="1"/>
          <p:nvPr/>
        </p:nvSpPr>
        <p:spPr>
          <a:xfrm>
            <a:off x="1602147" y="1680835"/>
            <a:ext cx="771365" cy="369332"/>
          </a:xfrm>
          <a:prstGeom prst="rect">
            <a:avLst/>
          </a:prstGeom>
          <a:noFill/>
        </p:spPr>
        <p:txBody>
          <a:bodyPr wrap="none" rtlCol="0">
            <a:spAutoFit/>
          </a:bodyPr>
          <a:lstStyle/>
          <a:p>
            <a:r>
              <a:rPr lang="en-US" dirty="0" smtClean="0">
                <a:solidFill>
                  <a:schemeClr val="bg1">
                    <a:lumMod val="50000"/>
                  </a:schemeClr>
                </a:solidFill>
              </a:rPr>
              <a:t>(each)</a:t>
            </a:r>
            <a:endParaRPr lang="en-US" dirty="0">
              <a:solidFill>
                <a:schemeClr val="bg1">
                  <a:lumMod val="50000"/>
                </a:schemeClr>
              </a:solidFill>
            </a:endParaRPr>
          </a:p>
        </p:txBody>
      </p:sp>
      <p:sp>
        <p:nvSpPr>
          <p:cNvPr id="147" name="TextBox 146"/>
          <p:cNvSpPr txBox="1"/>
          <p:nvPr/>
        </p:nvSpPr>
        <p:spPr>
          <a:xfrm>
            <a:off x="6054708" y="1688213"/>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
        <p:nvSpPr>
          <p:cNvPr id="148" name="TextBox 147"/>
          <p:cNvSpPr txBox="1"/>
          <p:nvPr/>
        </p:nvSpPr>
        <p:spPr>
          <a:xfrm>
            <a:off x="5045072" y="4933499"/>
            <a:ext cx="1009635" cy="369332"/>
          </a:xfrm>
          <a:prstGeom prst="rect">
            <a:avLst/>
          </a:prstGeom>
          <a:noFill/>
        </p:spPr>
        <p:txBody>
          <a:bodyPr wrap="none" rtlCol="0">
            <a:spAutoFit/>
          </a:bodyPr>
          <a:lstStyle/>
          <a:p>
            <a:r>
              <a:rPr lang="en-US" dirty="0" smtClean="0">
                <a:solidFill>
                  <a:schemeClr val="accent6">
                    <a:lumMod val="75000"/>
                  </a:schemeClr>
                </a:solidFill>
              </a:rPr>
              <a:t>Person B</a:t>
            </a:r>
            <a:endParaRPr lang="en-US" dirty="0">
              <a:solidFill>
                <a:schemeClr val="accent6">
                  <a:lumMod val="75000"/>
                </a:schemeClr>
              </a:solidFill>
            </a:endParaRPr>
          </a:p>
        </p:txBody>
      </p:sp>
    </p:spTree>
    <p:extLst>
      <p:ext uri="{BB962C8B-B14F-4D97-AF65-F5344CB8AC3E}">
        <p14:creationId xmlns:p14="http://schemas.microsoft.com/office/powerpoint/2010/main" val="138762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81"/>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82"/>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83"/>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84"/>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84"/>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85"/>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85"/>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86"/>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86"/>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87"/>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87"/>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88"/>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88"/>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89"/>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89"/>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90"/>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90"/>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91"/>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91"/>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92"/>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92"/>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93"/>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93"/>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94"/>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94"/>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95"/>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95"/>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96"/>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96"/>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97"/>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97"/>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98"/>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98"/>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99"/>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99"/>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100"/>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100"/>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101"/>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101"/>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102"/>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102"/>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103"/>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103"/>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104"/>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104"/>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105"/>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105"/>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106"/>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106"/>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107"/>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107"/>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108"/>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108"/>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109"/>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109"/>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110"/>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110"/>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111"/>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111"/>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112"/>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112"/>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113"/>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113"/>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114"/>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114"/>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115"/>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115"/>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116"/>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116"/>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117"/>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117"/>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118"/>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118"/>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119"/>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119"/>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120"/>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120"/>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121"/>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121"/>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122"/>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122"/>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123"/>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123"/>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124"/>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124"/>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125"/>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125"/>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126"/>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126"/>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127"/>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127"/>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128"/>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128"/>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129"/>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129"/>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130"/>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130"/>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131"/>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131"/>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132"/>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132"/>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133"/>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133"/>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134"/>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134"/>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135"/>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135"/>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136"/>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136"/>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137"/>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137"/>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138"/>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138"/>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139"/>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139"/>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140"/>
                                        </p:tgtEl>
                                        <p:attrNameLst>
                                          <p:attrName>style.visibility</p:attrName>
                                        </p:attrNameLst>
                                      </p:cBhvr>
                                      <p:to>
                                        <p:strVal val="visible"/>
                                      </p:to>
                                    </p:set>
                                    <p:animEffect transition="in" filter="dissolve">
                                      <p:cBhvr>
                                        <p:cTn id="184" dur="500"/>
                                        <p:tgtEl>
                                          <p:spTgt spid="140"/>
                                        </p:tgtEl>
                                      </p:cBhvr>
                                    </p:animEffect>
                                  </p:childTnLst>
                                </p:cTn>
                              </p:par>
                            </p:childTnLst>
                          </p:cTn>
                        </p:par>
                        <p:par>
                          <p:cTn id="185" fill="hold">
                            <p:stCondLst>
                              <p:cond delay="59500"/>
                            </p:stCondLst>
                            <p:childTnLst>
                              <p:par>
                                <p:cTn id="186" presetID="3" presetClass="entr" presetSubtype="10" fill="hold" nodeType="afterEffect">
                                  <p:stCondLst>
                                    <p:cond delay="0"/>
                                  </p:stCondLst>
                                  <p:childTnLst>
                                    <p:set>
                                      <p:cBhvr>
                                        <p:cTn id="187" dur="1" fill="hold">
                                          <p:stCondLst>
                                            <p:cond delay="0"/>
                                          </p:stCondLst>
                                        </p:cTn>
                                        <p:tgtEl>
                                          <p:spTgt spid="143"/>
                                        </p:tgtEl>
                                        <p:attrNameLst>
                                          <p:attrName>style.visibility</p:attrName>
                                        </p:attrNameLst>
                                      </p:cBhvr>
                                      <p:to>
                                        <p:strVal val="visible"/>
                                      </p:to>
                                    </p:set>
                                    <p:animEffect transition="in" filter="blinds(horizontal)">
                                      <p:cBhvr>
                                        <p:cTn id="188" dur="1000"/>
                                        <p:tgtEl>
                                          <p:spTgt spid="143"/>
                                        </p:tgtEl>
                                      </p:cBhvr>
                                    </p:animEffect>
                                  </p:childTnLst>
                                  <p:subTnLst>
                                    <p:audio>
                                      <p:cMediaNode>
                                        <p:cTn display="0" masterRel="sameClick">
                                          <p:stCondLst>
                                            <p:cond evt="begin" delay="0">
                                              <p:tn val="186"/>
                                            </p:cond>
                                          </p:stCondLst>
                                          <p:endCondLst>
                                            <p:cond evt="onStopAudio" delay="0">
                                              <p:tgtEl>
                                                <p:sldTgt/>
                                              </p:tgtEl>
                                            </p:cond>
                                          </p:endCondLst>
                                        </p:cTn>
                                        <p:tgtEl>
                                          <p:sndTgt r:embed="rId2" name="Tick Tock"/>
                                        </p:tgtEl>
                                      </p:cMediaNode>
                                    </p:audio>
                                  </p:subTnLst>
                                </p:cTn>
                              </p:par>
                            </p:childTnLst>
                          </p:cTn>
                        </p:par>
                        <p:par>
                          <p:cTn id="189" fill="hold">
                            <p:stCondLst>
                              <p:cond delay="60500"/>
                            </p:stCondLst>
                            <p:childTnLst>
                              <p:par>
                                <p:cTn id="190" presetID="3" presetClass="entr" presetSubtype="10" fill="hold" nodeType="afterEffect">
                                  <p:stCondLst>
                                    <p:cond delay="2000"/>
                                  </p:stCondLst>
                                  <p:childTnLst>
                                    <p:set>
                                      <p:cBhvr>
                                        <p:cTn id="191" dur="1" fill="hold">
                                          <p:stCondLst>
                                            <p:cond delay="0"/>
                                          </p:stCondLst>
                                        </p:cTn>
                                        <p:tgtEl>
                                          <p:spTgt spid="142"/>
                                        </p:tgtEl>
                                        <p:attrNameLst>
                                          <p:attrName>style.visibility</p:attrName>
                                        </p:attrNameLst>
                                      </p:cBhvr>
                                      <p:to>
                                        <p:strVal val="visible"/>
                                      </p:to>
                                    </p:set>
                                    <p:animEffect transition="in" filter="blinds(horizontal)">
                                      <p:cBhvr>
                                        <p:cTn id="192" dur="1000"/>
                                        <p:tgtEl>
                                          <p:spTgt spid="142"/>
                                        </p:tgtEl>
                                      </p:cBhvr>
                                    </p:animEffect>
                                  </p:childTnLst>
                                  <p:subTnLst>
                                    <p:audio>
                                      <p:cMediaNode>
                                        <p:cTn display="0" masterRel="sameClick">
                                          <p:stCondLst>
                                            <p:cond evt="begin" delay="0">
                                              <p:tn val="190"/>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design thinki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43907" y="1199545"/>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design thinking"/>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5138" t="43628" r="62607" b="51522"/>
          <a:stretch/>
        </p:blipFill>
        <p:spPr bwMode="auto">
          <a:xfrm>
            <a:off x="3020366" y="2863003"/>
            <a:ext cx="804797" cy="195810"/>
          </a:xfrm>
          <a:prstGeom prst="hexagon">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design thinking"/>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293" t="48394" r="56367" b="17272"/>
          <a:stretch/>
        </p:blipFill>
        <p:spPr bwMode="auto">
          <a:xfrm>
            <a:off x="2616739" y="3040170"/>
            <a:ext cx="1598413" cy="1385915"/>
          </a:xfrm>
          <a:prstGeom prst="hexagon">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00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Reframe the </a:t>
            </a:r>
            <a:r>
              <a:rPr lang="en-US" sz="2800" b="1" dirty="0" smtClean="0"/>
              <a:t>problem. </a:t>
            </a:r>
            <a:endParaRPr lang="en-US" sz="2800" b="1" dirty="0"/>
          </a:p>
        </p:txBody>
      </p:sp>
      <p:sp>
        <p:nvSpPr>
          <p:cNvPr id="5" name="Rounded Rectangle 4"/>
          <p:cNvSpPr/>
          <p:nvPr/>
        </p:nvSpPr>
        <p:spPr>
          <a:xfrm>
            <a:off x="247231" y="1514189"/>
            <a:ext cx="4263196"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1571746"/>
            <a:ext cx="4090590" cy="492443"/>
          </a:xfrm>
          <a:prstGeom prst="rect">
            <a:avLst/>
          </a:prstGeom>
          <a:noFill/>
        </p:spPr>
        <p:txBody>
          <a:bodyPr wrap="square" rtlCol="0">
            <a:spAutoFit/>
          </a:bodyPr>
          <a:lstStyle/>
          <a:p>
            <a:r>
              <a:rPr lang="en-US" sz="1400" b="1" dirty="0" smtClean="0"/>
              <a:t>Goals and wishes</a:t>
            </a:r>
            <a:r>
              <a:rPr lang="en-US" sz="1400" b="1" dirty="0" smtClean="0">
                <a:solidFill>
                  <a:srgbClr val="000000"/>
                </a:solidFill>
              </a:rPr>
              <a:t>:</a:t>
            </a:r>
            <a:r>
              <a:rPr lang="en-US" sz="1400" dirty="0" smtClean="0">
                <a:solidFill>
                  <a:schemeClr val="bg1">
                    <a:lumMod val="65000"/>
                  </a:schemeClr>
                </a:solidFill>
              </a:rPr>
              <a:t> </a:t>
            </a:r>
            <a:r>
              <a:rPr lang="en-US" sz="1200" dirty="0" smtClean="0">
                <a:solidFill>
                  <a:schemeClr val="bg1">
                    <a:lumMod val="65000"/>
                  </a:schemeClr>
                </a:solidFill>
              </a:rPr>
              <a:t>what is your partner trying to achieve? (use verbs)</a:t>
            </a:r>
            <a:endParaRPr lang="en-US" sz="1200" dirty="0">
              <a:solidFill>
                <a:schemeClr val="bg1">
                  <a:lumMod val="65000"/>
                </a:schemeClr>
              </a:solidFill>
            </a:endParaRPr>
          </a:p>
        </p:txBody>
      </p:sp>
      <p:sp>
        <p:nvSpPr>
          <p:cNvPr id="9" name="TextBox 8"/>
          <p:cNvSpPr txBox="1"/>
          <p:nvPr/>
        </p:nvSpPr>
        <p:spPr>
          <a:xfrm>
            <a:off x="247230" y="761625"/>
            <a:ext cx="2745237" cy="461665"/>
          </a:xfrm>
          <a:prstGeom prst="rect">
            <a:avLst/>
          </a:prstGeom>
          <a:noFill/>
        </p:spPr>
        <p:txBody>
          <a:bodyPr wrap="square" rtlCol="0">
            <a:spAutoFit/>
          </a:bodyPr>
          <a:lstStyle/>
          <a:p>
            <a:r>
              <a:rPr lang="en-US" sz="2400" b="1" dirty="0" smtClean="0"/>
              <a:t>3. Capture Findings</a:t>
            </a:r>
            <a:endParaRPr lang="en-US" sz="2400" b="1" dirty="0"/>
          </a:p>
        </p:txBody>
      </p:sp>
      <p:sp>
        <p:nvSpPr>
          <p:cNvPr id="10" name="TextBox 9"/>
          <p:cNvSpPr txBox="1"/>
          <p:nvPr/>
        </p:nvSpPr>
        <p:spPr>
          <a:xfrm>
            <a:off x="613282" y="1144857"/>
            <a:ext cx="4098927" cy="369332"/>
          </a:xfrm>
          <a:prstGeom prst="rect">
            <a:avLst/>
          </a:prstGeom>
          <a:noFill/>
        </p:spPr>
        <p:txBody>
          <a:bodyPr wrap="square" rtlCol="0">
            <a:spAutoFit/>
          </a:bodyPr>
          <a:lstStyle/>
          <a:p>
            <a:r>
              <a:rPr lang="en-US" dirty="0" smtClean="0"/>
              <a:t>3 min</a:t>
            </a:r>
            <a:endParaRPr lang="en-US" dirty="0"/>
          </a:p>
        </p:txBody>
      </p:sp>
      <p:sp>
        <p:nvSpPr>
          <p:cNvPr id="13" name="TextBox 12"/>
          <p:cNvSpPr txBox="1"/>
          <p:nvPr/>
        </p:nvSpPr>
        <p:spPr>
          <a:xfrm>
            <a:off x="247231" y="3456340"/>
            <a:ext cx="4090590" cy="861774"/>
          </a:xfrm>
          <a:prstGeom prst="rect">
            <a:avLst/>
          </a:prstGeom>
          <a:noFill/>
        </p:spPr>
        <p:txBody>
          <a:bodyPr wrap="square" rtlCol="0">
            <a:spAutoFit/>
          </a:bodyPr>
          <a:lstStyle/>
          <a:p>
            <a:r>
              <a:rPr lang="en-US" sz="1400" b="1" dirty="0" smtClean="0"/>
              <a:t>Insights</a:t>
            </a:r>
            <a:r>
              <a:rPr lang="en-US" sz="1400" b="1" dirty="0" smtClean="0">
                <a:solidFill>
                  <a:srgbClr val="000000"/>
                </a:solidFill>
              </a:rPr>
              <a:t>:</a:t>
            </a:r>
            <a:r>
              <a:rPr lang="en-US" sz="1200" dirty="0" smtClean="0">
                <a:solidFill>
                  <a:schemeClr val="bg1">
                    <a:lumMod val="65000"/>
                  </a:schemeClr>
                </a:solidFill>
              </a:rPr>
              <a:t> New </a:t>
            </a:r>
            <a:r>
              <a:rPr lang="en-US" sz="1200" dirty="0" err="1" smtClean="0">
                <a:solidFill>
                  <a:schemeClr val="bg1">
                    <a:lumMod val="65000"/>
                  </a:schemeClr>
                </a:solidFill>
              </a:rPr>
              <a:t>learnings</a:t>
            </a:r>
            <a:r>
              <a:rPr lang="en-US" sz="1200" dirty="0" smtClean="0">
                <a:solidFill>
                  <a:schemeClr val="bg1">
                    <a:lumMod val="65000"/>
                  </a:schemeClr>
                </a:solidFill>
              </a:rPr>
              <a:t> about your partner’s feelings and motivations. What’s something you see about your partner’s experience that maybe s/he doesn’t see? (make inferences from what you heard) </a:t>
            </a:r>
            <a:endParaRPr lang="en-US" sz="1200" dirty="0">
              <a:solidFill>
                <a:schemeClr val="bg1">
                  <a:lumMod val="65000"/>
                </a:schemeClr>
              </a:solidFill>
            </a:endParaRPr>
          </a:p>
        </p:txBody>
      </p:sp>
      <p:sp>
        <p:nvSpPr>
          <p:cNvPr id="2" name="TextBox 1"/>
          <p:cNvSpPr txBox="1"/>
          <p:nvPr/>
        </p:nvSpPr>
        <p:spPr>
          <a:xfrm>
            <a:off x="5234095" y="406193"/>
            <a:ext cx="3220221" cy="923330"/>
          </a:xfrm>
          <a:prstGeom prst="rect">
            <a:avLst/>
          </a:prstGeom>
          <a:noFill/>
        </p:spPr>
        <p:txBody>
          <a:bodyPr wrap="square" rtlCol="0">
            <a:spAutoFit/>
          </a:bodyPr>
          <a:lstStyle/>
          <a:p>
            <a:r>
              <a:rPr lang="en-US" dirty="0" smtClean="0">
                <a:solidFill>
                  <a:srgbClr val="00B0F0"/>
                </a:solidFill>
              </a:rPr>
              <a:t>INDIVIDUALLY, </a:t>
            </a:r>
            <a:r>
              <a:rPr lang="en-US" dirty="0">
                <a:solidFill>
                  <a:srgbClr val="00B0F0"/>
                </a:solidFill>
              </a:rPr>
              <a:t>take 3 min to collect your thoughts and reflect on what you have learned </a:t>
            </a:r>
          </a:p>
        </p:txBody>
      </p:sp>
      <p:sp>
        <p:nvSpPr>
          <p:cNvPr id="3" name="Rectangle 2"/>
          <p:cNvSpPr/>
          <p:nvPr/>
        </p:nvSpPr>
        <p:spPr>
          <a:xfrm>
            <a:off x="5102732" y="1830067"/>
            <a:ext cx="3482946" cy="3416320"/>
          </a:xfrm>
          <a:prstGeom prst="rect">
            <a:avLst/>
          </a:prstGeom>
          <a:noFill/>
        </p:spPr>
        <p:txBody>
          <a:bodyPr wrap="square" rtlCol="0">
            <a:spAutoFit/>
          </a:bodyPr>
          <a:lstStyle/>
          <a:p>
            <a:r>
              <a:rPr lang="en-US" dirty="0">
                <a:solidFill>
                  <a:srgbClr val="00B0F0"/>
                </a:solidFill>
              </a:rPr>
              <a:t>Synthesize your learning into two groups:</a:t>
            </a:r>
          </a:p>
          <a:p>
            <a:endParaRPr lang="en-US" dirty="0">
              <a:solidFill>
                <a:srgbClr val="00B0F0"/>
              </a:solidFill>
            </a:endParaRPr>
          </a:p>
          <a:p>
            <a:r>
              <a:rPr lang="en-US" dirty="0" smtClean="0">
                <a:solidFill>
                  <a:srgbClr val="00B0F0"/>
                </a:solidFill>
              </a:rPr>
              <a:t>(1) Partner’s </a:t>
            </a:r>
            <a:r>
              <a:rPr lang="en-US" dirty="0">
                <a:solidFill>
                  <a:srgbClr val="00B0F0"/>
                </a:solidFill>
              </a:rPr>
              <a:t>goals &amp; </a:t>
            </a:r>
            <a:r>
              <a:rPr lang="en-US" dirty="0" smtClean="0">
                <a:solidFill>
                  <a:srgbClr val="00B0F0"/>
                </a:solidFill>
              </a:rPr>
              <a:t>wishes</a:t>
            </a:r>
            <a:endParaRPr lang="en-US" dirty="0">
              <a:solidFill>
                <a:srgbClr val="00B0F0"/>
              </a:solidFill>
            </a:endParaRPr>
          </a:p>
          <a:p>
            <a:endParaRPr lang="en-US" dirty="0">
              <a:solidFill>
                <a:srgbClr val="00B0F0"/>
              </a:solidFill>
            </a:endParaRPr>
          </a:p>
          <a:p>
            <a:endParaRPr lang="en-US" dirty="0">
              <a:solidFill>
                <a:srgbClr val="00B0F0"/>
              </a:solidFill>
            </a:endParaRPr>
          </a:p>
          <a:p>
            <a:endParaRPr lang="en-US" dirty="0">
              <a:solidFill>
                <a:srgbClr val="00B0F0"/>
              </a:solidFill>
            </a:endParaRPr>
          </a:p>
          <a:p>
            <a:endParaRPr lang="en-US" dirty="0">
              <a:solidFill>
                <a:srgbClr val="00B0F0"/>
              </a:solidFill>
            </a:endParaRPr>
          </a:p>
          <a:p>
            <a:endParaRPr lang="en-US" dirty="0">
              <a:solidFill>
                <a:srgbClr val="00B0F0"/>
              </a:solidFill>
            </a:endParaRPr>
          </a:p>
          <a:p>
            <a:endParaRPr lang="en-US" dirty="0">
              <a:solidFill>
                <a:srgbClr val="00B0F0"/>
              </a:solidFill>
            </a:endParaRPr>
          </a:p>
          <a:p>
            <a:endParaRPr lang="en-US" dirty="0">
              <a:solidFill>
                <a:srgbClr val="00B0F0"/>
              </a:solidFill>
            </a:endParaRPr>
          </a:p>
          <a:p>
            <a:r>
              <a:rPr lang="en-US" dirty="0" smtClean="0">
                <a:solidFill>
                  <a:srgbClr val="00B0F0"/>
                </a:solidFill>
              </a:rPr>
              <a:t>(2) Insights, feelings, &amp; emotions</a:t>
            </a:r>
            <a:endParaRPr lang="en-US" dirty="0">
              <a:solidFill>
                <a:srgbClr val="00B0F0"/>
              </a:solidFill>
            </a:endParaRPr>
          </a:p>
        </p:txBody>
      </p:sp>
      <p:sp>
        <p:nvSpPr>
          <p:cNvPr id="6" name="TextBox 5"/>
          <p:cNvSpPr txBox="1"/>
          <p:nvPr/>
        </p:nvSpPr>
        <p:spPr>
          <a:xfrm>
            <a:off x="1859280" y="2682240"/>
            <a:ext cx="471604" cy="400110"/>
          </a:xfrm>
          <a:prstGeom prst="rect">
            <a:avLst/>
          </a:prstGeom>
          <a:noFill/>
        </p:spPr>
        <p:txBody>
          <a:bodyPr wrap="none" rtlCol="0">
            <a:spAutoFit/>
          </a:bodyPr>
          <a:lstStyle/>
          <a:p>
            <a:r>
              <a:rPr lang="en-US" sz="2000" dirty="0" smtClean="0">
                <a:solidFill>
                  <a:srgbClr val="00B0F0"/>
                </a:solidFill>
              </a:rPr>
              <a:t>(1)</a:t>
            </a:r>
            <a:endParaRPr lang="en-US" sz="2000" dirty="0">
              <a:solidFill>
                <a:srgbClr val="00B0F0"/>
              </a:solidFill>
            </a:endParaRPr>
          </a:p>
        </p:txBody>
      </p:sp>
      <p:sp>
        <p:nvSpPr>
          <p:cNvPr id="11" name="TextBox 10"/>
          <p:cNvSpPr txBox="1"/>
          <p:nvPr/>
        </p:nvSpPr>
        <p:spPr>
          <a:xfrm>
            <a:off x="1849776" y="4877055"/>
            <a:ext cx="471604" cy="400110"/>
          </a:xfrm>
          <a:prstGeom prst="rect">
            <a:avLst/>
          </a:prstGeom>
          <a:noFill/>
        </p:spPr>
        <p:txBody>
          <a:bodyPr wrap="none" rtlCol="0">
            <a:spAutoFit/>
          </a:bodyPr>
          <a:lstStyle/>
          <a:p>
            <a:r>
              <a:rPr lang="en-US" sz="2000" dirty="0" smtClean="0">
                <a:solidFill>
                  <a:srgbClr val="00B0F0"/>
                </a:solidFill>
              </a:rPr>
              <a:t>(2)</a:t>
            </a:r>
            <a:endParaRPr lang="en-US" sz="2000" dirty="0">
              <a:solidFill>
                <a:srgbClr val="00B0F0"/>
              </a:solidFill>
            </a:endParaRPr>
          </a:p>
        </p:txBody>
      </p:sp>
      <p:sp>
        <p:nvSpPr>
          <p:cNvPr id="12" name="TextBox 11"/>
          <p:cNvSpPr txBox="1"/>
          <p:nvPr/>
        </p:nvSpPr>
        <p:spPr>
          <a:xfrm>
            <a:off x="247231" y="3456340"/>
            <a:ext cx="4090590" cy="861774"/>
          </a:xfrm>
          <a:prstGeom prst="rect">
            <a:avLst/>
          </a:prstGeom>
          <a:noFill/>
        </p:spPr>
        <p:txBody>
          <a:bodyPr wrap="square" rtlCol="0">
            <a:spAutoFit/>
          </a:bodyPr>
          <a:lstStyle/>
          <a:p>
            <a:r>
              <a:rPr lang="en-US" sz="1400" b="1" dirty="0" smtClean="0"/>
              <a:t>Insights</a:t>
            </a:r>
            <a:r>
              <a:rPr lang="en-US" sz="1400" b="1" dirty="0" smtClean="0">
                <a:solidFill>
                  <a:srgbClr val="000000"/>
                </a:solidFill>
              </a:rPr>
              <a:t>:</a:t>
            </a:r>
            <a:r>
              <a:rPr lang="en-US" sz="1200" dirty="0" smtClean="0">
                <a:solidFill>
                  <a:schemeClr val="bg1">
                    <a:lumMod val="65000"/>
                  </a:schemeClr>
                </a:solidFill>
              </a:rPr>
              <a:t> New </a:t>
            </a:r>
            <a:r>
              <a:rPr lang="en-US" sz="1200" dirty="0" err="1" smtClean="0">
                <a:solidFill>
                  <a:schemeClr val="bg1">
                    <a:lumMod val="65000"/>
                  </a:schemeClr>
                </a:solidFill>
              </a:rPr>
              <a:t>learnings</a:t>
            </a:r>
            <a:r>
              <a:rPr lang="en-US" sz="1200" dirty="0" smtClean="0">
                <a:solidFill>
                  <a:schemeClr val="bg1">
                    <a:lumMod val="65000"/>
                  </a:schemeClr>
                </a:solidFill>
              </a:rPr>
              <a:t> about your partner’s feelings and motivations. </a:t>
            </a:r>
            <a:r>
              <a:rPr lang="en-US" sz="1200" dirty="0" smtClean="0">
                <a:solidFill>
                  <a:srgbClr val="00B0F0"/>
                </a:solidFill>
              </a:rPr>
              <a:t>What’s something you see about your partner’s experience that maybe s/he doesn’t see? </a:t>
            </a:r>
            <a:r>
              <a:rPr lang="en-US" sz="1200" dirty="0" smtClean="0">
                <a:solidFill>
                  <a:schemeClr val="bg1">
                    <a:lumMod val="65000"/>
                  </a:schemeClr>
                </a:solidFill>
              </a:rPr>
              <a:t>(make inferences from what you heard) </a:t>
            </a:r>
            <a:endParaRPr lang="en-US" sz="1200" dirty="0">
              <a:solidFill>
                <a:schemeClr val="bg1">
                  <a:lumMod val="65000"/>
                </a:schemeClr>
              </a:solidFill>
            </a:endParaRPr>
          </a:p>
        </p:txBody>
      </p:sp>
      <p:sp>
        <p:nvSpPr>
          <p:cNvPr id="8" name="TextBox 7"/>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265823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6"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Reframe the </a:t>
            </a:r>
            <a:r>
              <a:rPr lang="en-US" sz="2800" b="1" dirty="0" smtClean="0"/>
              <a:t>problem. </a:t>
            </a:r>
            <a:endParaRPr lang="en-US" sz="2800" b="1" dirty="0"/>
          </a:p>
        </p:txBody>
      </p:sp>
      <p:sp>
        <p:nvSpPr>
          <p:cNvPr id="5" name="Rounded Rectangle 4"/>
          <p:cNvSpPr/>
          <p:nvPr/>
        </p:nvSpPr>
        <p:spPr>
          <a:xfrm>
            <a:off x="247231" y="1514189"/>
            <a:ext cx="4263196"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1571746"/>
            <a:ext cx="4090590" cy="492443"/>
          </a:xfrm>
          <a:prstGeom prst="rect">
            <a:avLst/>
          </a:prstGeom>
          <a:noFill/>
        </p:spPr>
        <p:txBody>
          <a:bodyPr wrap="square" rtlCol="0">
            <a:spAutoFit/>
          </a:bodyPr>
          <a:lstStyle/>
          <a:p>
            <a:r>
              <a:rPr lang="en-US" sz="1400" b="1" dirty="0" smtClean="0"/>
              <a:t>Goals and wishes</a:t>
            </a:r>
            <a:r>
              <a:rPr lang="en-US" sz="1400" b="1" dirty="0" smtClean="0">
                <a:solidFill>
                  <a:srgbClr val="000000"/>
                </a:solidFill>
              </a:rPr>
              <a:t>:</a:t>
            </a:r>
            <a:r>
              <a:rPr lang="en-US" sz="1400" dirty="0" smtClean="0">
                <a:solidFill>
                  <a:schemeClr val="bg1">
                    <a:lumMod val="65000"/>
                  </a:schemeClr>
                </a:solidFill>
              </a:rPr>
              <a:t> </a:t>
            </a:r>
            <a:r>
              <a:rPr lang="en-US" sz="1200" dirty="0" smtClean="0">
                <a:solidFill>
                  <a:schemeClr val="bg1">
                    <a:lumMod val="65000"/>
                  </a:schemeClr>
                </a:solidFill>
              </a:rPr>
              <a:t>what is your partner trying to achieve? (use verbs)</a:t>
            </a:r>
            <a:endParaRPr lang="en-US" sz="1200" dirty="0">
              <a:solidFill>
                <a:schemeClr val="bg1">
                  <a:lumMod val="65000"/>
                </a:schemeClr>
              </a:solidFill>
            </a:endParaRPr>
          </a:p>
        </p:txBody>
      </p:sp>
      <p:sp>
        <p:nvSpPr>
          <p:cNvPr id="9" name="TextBox 8"/>
          <p:cNvSpPr txBox="1"/>
          <p:nvPr/>
        </p:nvSpPr>
        <p:spPr>
          <a:xfrm>
            <a:off x="247230" y="761625"/>
            <a:ext cx="2745237" cy="461665"/>
          </a:xfrm>
          <a:prstGeom prst="rect">
            <a:avLst/>
          </a:prstGeom>
          <a:noFill/>
        </p:spPr>
        <p:txBody>
          <a:bodyPr wrap="square" rtlCol="0">
            <a:spAutoFit/>
          </a:bodyPr>
          <a:lstStyle/>
          <a:p>
            <a:r>
              <a:rPr lang="en-US" sz="2400" b="1" dirty="0" smtClean="0"/>
              <a:t>3. Capture Findings</a:t>
            </a:r>
            <a:endParaRPr lang="en-US" sz="2400" b="1" dirty="0"/>
          </a:p>
        </p:txBody>
      </p:sp>
      <p:sp>
        <p:nvSpPr>
          <p:cNvPr id="10" name="TextBox 9"/>
          <p:cNvSpPr txBox="1"/>
          <p:nvPr/>
        </p:nvSpPr>
        <p:spPr>
          <a:xfrm>
            <a:off x="613282" y="1144857"/>
            <a:ext cx="4098927" cy="369332"/>
          </a:xfrm>
          <a:prstGeom prst="rect">
            <a:avLst/>
          </a:prstGeom>
          <a:noFill/>
        </p:spPr>
        <p:txBody>
          <a:bodyPr wrap="square" rtlCol="0">
            <a:spAutoFit/>
          </a:bodyPr>
          <a:lstStyle/>
          <a:p>
            <a:r>
              <a:rPr lang="en-US" dirty="0" smtClean="0"/>
              <a:t>3 min</a:t>
            </a:r>
            <a:endParaRPr lang="en-US" dirty="0"/>
          </a:p>
        </p:txBody>
      </p:sp>
      <p:sp>
        <p:nvSpPr>
          <p:cNvPr id="13" name="TextBox 12"/>
          <p:cNvSpPr txBox="1"/>
          <p:nvPr/>
        </p:nvSpPr>
        <p:spPr>
          <a:xfrm>
            <a:off x="247231" y="3456340"/>
            <a:ext cx="4090590" cy="861774"/>
          </a:xfrm>
          <a:prstGeom prst="rect">
            <a:avLst/>
          </a:prstGeom>
          <a:noFill/>
        </p:spPr>
        <p:txBody>
          <a:bodyPr wrap="square" rtlCol="0">
            <a:spAutoFit/>
          </a:bodyPr>
          <a:lstStyle/>
          <a:p>
            <a:r>
              <a:rPr lang="en-US" sz="1400" b="1" dirty="0" smtClean="0"/>
              <a:t>Insights</a:t>
            </a:r>
            <a:r>
              <a:rPr lang="en-US" sz="1400" b="1" dirty="0" smtClean="0">
                <a:solidFill>
                  <a:srgbClr val="000000"/>
                </a:solidFill>
              </a:rPr>
              <a:t>:</a:t>
            </a:r>
            <a:r>
              <a:rPr lang="en-US" sz="1200" dirty="0" smtClean="0">
                <a:solidFill>
                  <a:schemeClr val="bg1">
                    <a:lumMod val="65000"/>
                  </a:schemeClr>
                </a:solidFill>
              </a:rPr>
              <a:t> New </a:t>
            </a:r>
            <a:r>
              <a:rPr lang="en-US" sz="1200" dirty="0" err="1" smtClean="0">
                <a:solidFill>
                  <a:schemeClr val="bg1">
                    <a:lumMod val="65000"/>
                  </a:schemeClr>
                </a:solidFill>
              </a:rPr>
              <a:t>learnings</a:t>
            </a:r>
            <a:r>
              <a:rPr lang="en-US" sz="1200" dirty="0" smtClean="0">
                <a:solidFill>
                  <a:schemeClr val="bg1">
                    <a:lumMod val="65000"/>
                  </a:schemeClr>
                </a:solidFill>
              </a:rPr>
              <a:t> about your partner’s feelings and motivations. What’s something you see about your partner’s experience that maybe s/he doesn’t see? (make inferences from what you heard) </a:t>
            </a:r>
            <a:endParaRPr lang="en-US" sz="1200" dirty="0">
              <a:solidFill>
                <a:schemeClr val="bg1">
                  <a:lumMod val="65000"/>
                </a:schemeClr>
              </a:solidFill>
            </a:endParaRPr>
          </a:p>
        </p:txBody>
      </p:sp>
      <p:sp>
        <p:nvSpPr>
          <p:cNvPr id="24" name="Text Box 12"/>
          <p:cNvSpPr txBox="1">
            <a:spLocks noChangeArrowheads="1"/>
          </p:cNvSpPr>
          <p:nvPr/>
        </p:nvSpPr>
        <p:spPr bwMode="auto">
          <a:xfrm>
            <a:off x="4963107" y="2769087"/>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02</a:t>
            </a:r>
            <a:endParaRPr lang="en-US" sz="7200" b="1" dirty="0">
              <a:solidFill>
                <a:srgbClr val="8EB4E3"/>
              </a:solidFill>
              <a:latin typeface="Verdana" charset="0"/>
            </a:endParaRPr>
          </a:p>
        </p:txBody>
      </p:sp>
      <p:sp>
        <p:nvSpPr>
          <p:cNvPr id="25" name="Oval 24"/>
          <p:cNvSpPr>
            <a:spLocks noChangeArrowheads="1"/>
          </p:cNvSpPr>
          <p:nvPr/>
        </p:nvSpPr>
        <p:spPr bwMode="auto">
          <a:xfrm>
            <a:off x="6531461" y="312065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6" name="Oval 25"/>
          <p:cNvSpPr>
            <a:spLocks noChangeArrowheads="1"/>
          </p:cNvSpPr>
          <p:nvPr/>
        </p:nvSpPr>
        <p:spPr bwMode="auto">
          <a:xfrm>
            <a:off x="6531461" y="349691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7" name="Text Box 1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31" name="Text Box 7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33" name="Text Box 7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34" name="Text Box 7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35" name="Text Box 7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6" name="Text Box 7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7" name="Text Box 8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8" name="Text Box 8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9" name="Text Box 8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40" name="Text Box 8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41" name="Text Box 8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42" name="Text Box 8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43" name="Text Box 8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44" name="Text Box 8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45" name="Text Box 8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6" name="Text Box 8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7" name="Text Box 9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8" name="Text Box 9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9" name="Text Box 9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50" name="Text Box 9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51" name="Text Box 9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52" name="Text Box 9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53" name="Text Box 9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54" name="Text Box 9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55" name="Text Box 9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6" name="Text Box 9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7" name="Text Box 10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8" name="Text Box 10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9" name="Text Box 10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60" name="Text Box 10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61" name="Text Box 10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62" name="Text Box 10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63" name="Text Box 10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64" name="Text Box 10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65" name="Text Box 10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6" name="Text Box 11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7" name="Text Box 11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8" name="Text Box 11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9" name="Text Box 11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70" name="Text Box 11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71" name="Text Box 11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72" name="Text Box 11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73" name="Text Box 11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74" name="Text Box 11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75" name="Text Box 11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6" name="Text Box 12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7" name="Text Box 12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8" name="Text Box 12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9" name="Text Box 12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80" name="Text Box 12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81" name="Text Box 12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82" name="Text Box 12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83" name="Text Box 12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84" name="Text Box 12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85" name="Text Box 12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6" name="Text Box 13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7" name="Text Box 13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8" name="Text Box 13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9" name="Text Box 13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90" name="Text Box 13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91" name="TextBox 90"/>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3835971849"/>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7"/>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31"/>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33"/>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34"/>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35"/>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6"/>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7"/>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8"/>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9"/>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40"/>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41"/>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42"/>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43"/>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44"/>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45"/>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6"/>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7"/>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8"/>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9"/>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50"/>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51"/>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52"/>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53"/>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54"/>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55"/>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6"/>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7"/>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8"/>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9"/>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60"/>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61"/>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62"/>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63"/>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64"/>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65"/>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6"/>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7"/>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8"/>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9"/>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70"/>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71"/>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72"/>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73"/>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74"/>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75"/>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6"/>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7"/>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8"/>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9"/>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80"/>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81"/>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82"/>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83"/>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84"/>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84"/>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85"/>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85"/>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6"/>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6"/>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7"/>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7"/>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8"/>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8"/>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9"/>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9"/>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90"/>
                                        </p:tgtEl>
                                        <p:attrNameLst>
                                          <p:attrName>style.visibility</p:attrName>
                                        </p:attrNameLst>
                                      </p:cBhvr>
                                      <p:to>
                                        <p:strVal val="visible"/>
                                      </p:to>
                                    </p:set>
                                    <p:animEffect transition="in" filter="dissolve">
                                      <p:cBhvr>
                                        <p:cTn id="18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Reframe the </a:t>
            </a:r>
            <a:r>
              <a:rPr lang="en-US" sz="2800" b="1" dirty="0" smtClean="0"/>
              <a:t>problem. </a:t>
            </a:r>
            <a:endParaRPr lang="en-US" sz="2800" b="1" dirty="0"/>
          </a:p>
        </p:txBody>
      </p:sp>
      <p:sp>
        <p:nvSpPr>
          <p:cNvPr id="5" name="Rounded Rectangle 4"/>
          <p:cNvSpPr/>
          <p:nvPr/>
        </p:nvSpPr>
        <p:spPr>
          <a:xfrm>
            <a:off x="247231" y="1514189"/>
            <a:ext cx="4263196"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1571746"/>
            <a:ext cx="4090590" cy="492443"/>
          </a:xfrm>
          <a:prstGeom prst="rect">
            <a:avLst/>
          </a:prstGeom>
          <a:noFill/>
        </p:spPr>
        <p:txBody>
          <a:bodyPr wrap="square" rtlCol="0">
            <a:spAutoFit/>
          </a:bodyPr>
          <a:lstStyle/>
          <a:p>
            <a:r>
              <a:rPr lang="en-US" sz="1400" b="1" dirty="0" smtClean="0"/>
              <a:t>Goals and wishes</a:t>
            </a:r>
            <a:r>
              <a:rPr lang="en-US" sz="1400" b="1" dirty="0" smtClean="0">
                <a:solidFill>
                  <a:srgbClr val="000000"/>
                </a:solidFill>
              </a:rPr>
              <a:t>:</a:t>
            </a:r>
            <a:r>
              <a:rPr lang="en-US" sz="1400" dirty="0" smtClean="0">
                <a:solidFill>
                  <a:schemeClr val="bg1">
                    <a:lumMod val="65000"/>
                  </a:schemeClr>
                </a:solidFill>
              </a:rPr>
              <a:t> </a:t>
            </a:r>
            <a:r>
              <a:rPr lang="en-US" sz="1200" dirty="0" smtClean="0">
                <a:solidFill>
                  <a:schemeClr val="bg1">
                    <a:lumMod val="65000"/>
                  </a:schemeClr>
                </a:solidFill>
              </a:rPr>
              <a:t>what is your partner trying to achieve? (use verbs)</a:t>
            </a:r>
            <a:endParaRPr lang="en-US" sz="1200" dirty="0">
              <a:solidFill>
                <a:schemeClr val="bg1">
                  <a:lumMod val="65000"/>
                </a:schemeClr>
              </a:solidFill>
            </a:endParaRPr>
          </a:p>
        </p:txBody>
      </p:sp>
      <p:sp>
        <p:nvSpPr>
          <p:cNvPr id="9" name="TextBox 8"/>
          <p:cNvSpPr txBox="1"/>
          <p:nvPr/>
        </p:nvSpPr>
        <p:spPr>
          <a:xfrm>
            <a:off x="247230" y="761625"/>
            <a:ext cx="2745237" cy="461665"/>
          </a:xfrm>
          <a:prstGeom prst="rect">
            <a:avLst/>
          </a:prstGeom>
          <a:noFill/>
        </p:spPr>
        <p:txBody>
          <a:bodyPr wrap="square" rtlCol="0">
            <a:spAutoFit/>
          </a:bodyPr>
          <a:lstStyle/>
          <a:p>
            <a:r>
              <a:rPr lang="en-US" sz="2400" b="1" dirty="0" smtClean="0"/>
              <a:t>3. Capture Findings</a:t>
            </a:r>
            <a:endParaRPr lang="en-US" sz="2400" b="1" dirty="0"/>
          </a:p>
        </p:txBody>
      </p:sp>
      <p:sp>
        <p:nvSpPr>
          <p:cNvPr id="10" name="TextBox 9"/>
          <p:cNvSpPr txBox="1"/>
          <p:nvPr/>
        </p:nvSpPr>
        <p:spPr>
          <a:xfrm>
            <a:off x="613282" y="1144857"/>
            <a:ext cx="4098927" cy="369332"/>
          </a:xfrm>
          <a:prstGeom prst="rect">
            <a:avLst/>
          </a:prstGeom>
          <a:noFill/>
        </p:spPr>
        <p:txBody>
          <a:bodyPr wrap="square" rtlCol="0">
            <a:spAutoFit/>
          </a:bodyPr>
          <a:lstStyle/>
          <a:p>
            <a:r>
              <a:rPr lang="en-US" dirty="0" smtClean="0"/>
              <a:t>3 min</a:t>
            </a:r>
            <a:endParaRPr lang="en-US" dirty="0"/>
          </a:p>
        </p:txBody>
      </p:sp>
      <p:sp>
        <p:nvSpPr>
          <p:cNvPr id="13" name="TextBox 12"/>
          <p:cNvSpPr txBox="1"/>
          <p:nvPr/>
        </p:nvSpPr>
        <p:spPr>
          <a:xfrm>
            <a:off x="247231" y="3456340"/>
            <a:ext cx="4090590" cy="861774"/>
          </a:xfrm>
          <a:prstGeom prst="rect">
            <a:avLst/>
          </a:prstGeom>
          <a:noFill/>
        </p:spPr>
        <p:txBody>
          <a:bodyPr wrap="square" rtlCol="0">
            <a:spAutoFit/>
          </a:bodyPr>
          <a:lstStyle/>
          <a:p>
            <a:r>
              <a:rPr lang="en-US" sz="1400" b="1" dirty="0" smtClean="0"/>
              <a:t>Insights</a:t>
            </a:r>
            <a:r>
              <a:rPr lang="en-US" sz="1400" b="1" dirty="0" smtClean="0">
                <a:solidFill>
                  <a:srgbClr val="000000"/>
                </a:solidFill>
              </a:rPr>
              <a:t>:</a:t>
            </a:r>
            <a:r>
              <a:rPr lang="en-US" sz="1200" dirty="0" smtClean="0">
                <a:solidFill>
                  <a:schemeClr val="bg1">
                    <a:lumMod val="65000"/>
                  </a:schemeClr>
                </a:solidFill>
              </a:rPr>
              <a:t> New </a:t>
            </a:r>
            <a:r>
              <a:rPr lang="en-US" sz="1200" dirty="0" err="1" smtClean="0">
                <a:solidFill>
                  <a:schemeClr val="bg1">
                    <a:lumMod val="65000"/>
                  </a:schemeClr>
                </a:solidFill>
              </a:rPr>
              <a:t>learnings</a:t>
            </a:r>
            <a:r>
              <a:rPr lang="en-US" sz="1200" dirty="0" smtClean="0">
                <a:solidFill>
                  <a:schemeClr val="bg1">
                    <a:lumMod val="65000"/>
                  </a:schemeClr>
                </a:solidFill>
              </a:rPr>
              <a:t> about your partner’s feelings and motivations. What’s something you see about your partner’s experience that maybe s/he doesn’t see? (make inferences from what you heard) </a:t>
            </a:r>
            <a:endParaRPr lang="en-US" sz="1200" dirty="0">
              <a:solidFill>
                <a:schemeClr val="bg1">
                  <a:lumMod val="65000"/>
                </a:schemeClr>
              </a:solidFill>
            </a:endParaRPr>
          </a:p>
        </p:txBody>
      </p:sp>
      <p:sp>
        <p:nvSpPr>
          <p:cNvPr id="24" name="Text Box 12"/>
          <p:cNvSpPr txBox="1">
            <a:spLocks noChangeArrowheads="1"/>
          </p:cNvSpPr>
          <p:nvPr/>
        </p:nvSpPr>
        <p:spPr bwMode="auto">
          <a:xfrm>
            <a:off x="4963107" y="2769087"/>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01</a:t>
            </a:r>
            <a:endParaRPr lang="en-US" sz="7200" b="1" dirty="0">
              <a:solidFill>
                <a:srgbClr val="8EB4E3"/>
              </a:solidFill>
              <a:latin typeface="Verdana" charset="0"/>
            </a:endParaRPr>
          </a:p>
        </p:txBody>
      </p:sp>
      <p:sp>
        <p:nvSpPr>
          <p:cNvPr id="25" name="Oval 24"/>
          <p:cNvSpPr>
            <a:spLocks noChangeArrowheads="1"/>
          </p:cNvSpPr>
          <p:nvPr/>
        </p:nvSpPr>
        <p:spPr bwMode="auto">
          <a:xfrm>
            <a:off x="6531461" y="312065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6" name="Oval 25"/>
          <p:cNvSpPr>
            <a:spLocks noChangeArrowheads="1"/>
          </p:cNvSpPr>
          <p:nvPr/>
        </p:nvSpPr>
        <p:spPr bwMode="auto">
          <a:xfrm>
            <a:off x="6531461" y="349691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7" name="Text Box 1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31" name="Text Box 7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33" name="Text Box 7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34" name="Text Box 7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35" name="Text Box 7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6" name="Text Box 7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7" name="Text Box 8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8" name="Text Box 8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9" name="Text Box 8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40" name="Text Box 8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41" name="Text Box 8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42" name="Text Box 8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43" name="Text Box 8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44" name="Text Box 8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45" name="Text Box 8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6" name="Text Box 8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7" name="Text Box 9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8" name="Text Box 9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9" name="Text Box 9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50" name="Text Box 9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51" name="Text Box 9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52" name="Text Box 9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53" name="Text Box 9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54" name="Text Box 9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55" name="Text Box 9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6" name="Text Box 9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7" name="Text Box 10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8" name="Text Box 10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9" name="Text Box 10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60" name="Text Box 10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61" name="Text Box 10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62" name="Text Box 10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63" name="Text Box 10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64" name="Text Box 10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65" name="Text Box 10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6" name="Text Box 11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7" name="Text Box 11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8" name="Text Box 11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9" name="Text Box 11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70" name="Text Box 11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71" name="Text Box 11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72" name="Text Box 11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73" name="Text Box 11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74" name="Text Box 11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75" name="Text Box 11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6" name="Text Box 12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7" name="Text Box 12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8" name="Text Box 12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9" name="Text Box 12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80" name="Text Box 12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81" name="Text Box 12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82" name="Text Box 12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83" name="Text Box 12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84" name="Text Box 12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85" name="Text Box 12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6" name="Text Box 13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7" name="Text Box 13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8" name="Text Box 13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9" name="Text Box 13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90" name="Text Box 13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91" name="TextBox 90"/>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2330484797"/>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7"/>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31"/>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33"/>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34"/>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35"/>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6"/>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7"/>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8"/>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9"/>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40"/>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41"/>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42"/>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43"/>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44"/>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45"/>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6"/>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7"/>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8"/>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9"/>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50"/>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51"/>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52"/>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53"/>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54"/>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55"/>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6"/>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7"/>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8"/>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9"/>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60"/>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61"/>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62"/>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63"/>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64"/>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65"/>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6"/>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7"/>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8"/>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9"/>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70"/>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71"/>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72"/>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73"/>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74"/>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75"/>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6"/>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7"/>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8"/>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9"/>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80"/>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81"/>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82"/>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83"/>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84"/>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84"/>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85"/>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85"/>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6"/>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6"/>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7"/>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7"/>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8"/>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8"/>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9"/>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9"/>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90"/>
                                        </p:tgtEl>
                                        <p:attrNameLst>
                                          <p:attrName>style.visibility</p:attrName>
                                        </p:attrNameLst>
                                      </p:cBhvr>
                                      <p:to>
                                        <p:strVal val="visible"/>
                                      </p:to>
                                    </p:set>
                                    <p:animEffect transition="in" filter="dissolve">
                                      <p:cBhvr>
                                        <p:cTn id="18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Reframe the </a:t>
            </a:r>
            <a:r>
              <a:rPr lang="en-US" sz="2800" b="1" dirty="0" smtClean="0"/>
              <a:t>problem. </a:t>
            </a:r>
            <a:endParaRPr lang="en-US" sz="2800" b="1" dirty="0"/>
          </a:p>
        </p:txBody>
      </p:sp>
      <p:sp>
        <p:nvSpPr>
          <p:cNvPr id="5" name="Rounded Rectangle 4"/>
          <p:cNvSpPr/>
          <p:nvPr/>
        </p:nvSpPr>
        <p:spPr>
          <a:xfrm>
            <a:off x="247231" y="1514189"/>
            <a:ext cx="4263196"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1571746"/>
            <a:ext cx="4090590" cy="492443"/>
          </a:xfrm>
          <a:prstGeom prst="rect">
            <a:avLst/>
          </a:prstGeom>
          <a:noFill/>
        </p:spPr>
        <p:txBody>
          <a:bodyPr wrap="square" rtlCol="0">
            <a:spAutoFit/>
          </a:bodyPr>
          <a:lstStyle/>
          <a:p>
            <a:r>
              <a:rPr lang="en-US" sz="1400" b="1" dirty="0" smtClean="0"/>
              <a:t>Goals and wishes</a:t>
            </a:r>
            <a:r>
              <a:rPr lang="en-US" sz="1400" b="1" dirty="0" smtClean="0">
                <a:solidFill>
                  <a:srgbClr val="000000"/>
                </a:solidFill>
              </a:rPr>
              <a:t>:</a:t>
            </a:r>
            <a:r>
              <a:rPr lang="en-US" sz="1400" dirty="0" smtClean="0">
                <a:solidFill>
                  <a:schemeClr val="bg1">
                    <a:lumMod val="65000"/>
                  </a:schemeClr>
                </a:solidFill>
              </a:rPr>
              <a:t> </a:t>
            </a:r>
            <a:r>
              <a:rPr lang="en-US" sz="1200" dirty="0" smtClean="0">
                <a:solidFill>
                  <a:schemeClr val="bg1">
                    <a:lumMod val="65000"/>
                  </a:schemeClr>
                </a:solidFill>
              </a:rPr>
              <a:t>what is your partner trying to achieve? (use verbs)</a:t>
            </a:r>
            <a:endParaRPr lang="en-US" sz="1200" dirty="0">
              <a:solidFill>
                <a:schemeClr val="bg1">
                  <a:lumMod val="65000"/>
                </a:schemeClr>
              </a:solidFill>
            </a:endParaRPr>
          </a:p>
        </p:txBody>
      </p:sp>
      <p:sp>
        <p:nvSpPr>
          <p:cNvPr id="9" name="TextBox 8"/>
          <p:cNvSpPr txBox="1"/>
          <p:nvPr/>
        </p:nvSpPr>
        <p:spPr>
          <a:xfrm>
            <a:off x="247230" y="761625"/>
            <a:ext cx="2745237" cy="461665"/>
          </a:xfrm>
          <a:prstGeom prst="rect">
            <a:avLst/>
          </a:prstGeom>
          <a:noFill/>
        </p:spPr>
        <p:txBody>
          <a:bodyPr wrap="square" rtlCol="0">
            <a:spAutoFit/>
          </a:bodyPr>
          <a:lstStyle/>
          <a:p>
            <a:r>
              <a:rPr lang="en-US" sz="2400" b="1" dirty="0" smtClean="0"/>
              <a:t>3. Capture Findings</a:t>
            </a:r>
            <a:endParaRPr lang="en-US" sz="2400" b="1" dirty="0"/>
          </a:p>
        </p:txBody>
      </p:sp>
      <p:sp>
        <p:nvSpPr>
          <p:cNvPr id="10" name="TextBox 9"/>
          <p:cNvSpPr txBox="1"/>
          <p:nvPr/>
        </p:nvSpPr>
        <p:spPr>
          <a:xfrm>
            <a:off x="613282" y="1144857"/>
            <a:ext cx="4098927" cy="369332"/>
          </a:xfrm>
          <a:prstGeom prst="rect">
            <a:avLst/>
          </a:prstGeom>
          <a:noFill/>
        </p:spPr>
        <p:txBody>
          <a:bodyPr wrap="square" rtlCol="0">
            <a:spAutoFit/>
          </a:bodyPr>
          <a:lstStyle/>
          <a:p>
            <a:r>
              <a:rPr lang="en-US" dirty="0" smtClean="0"/>
              <a:t>3 min</a:t>
            </a:r>
            <a:endParaRPr lang="en-US" dirty="0"/>
          </a:p>
        </p:txBody>
      </p:sp>
      <p:sp>
        <p:nvSpPr>
          <p:cNvPr id="13" name="TextBox 12"/>
          <p:cNvSpPr txBox="1"/>
          <p:nvPr/>
        </p:nvSpPr>
        <p:spPr>
          <a:xfrm>
            <a:off x="247231" y="3456340"/>
            <a:ext cx="4090590" cy="861774"/>
          </a:xfrm>
          <a:prstGeom prst="rect">
            <a:avLst/>
          </a:prstGeom>
          <a:noFill/>
        </p:spPr>
        <p:txBody>
          <a:bodyPr wrap="square" rtlCol="0">
            <a:spAutoFit/>
          </a:bodyPr>
          <a:lstStyle/>
          <a:p>
            <a:r>
              <a:rPr lang="en-US" sz="1400" b="1" dirty="0" smtClean="0"/>
              <a:t>Insights</a:t>
            </a:r>
            <a:r>
              <a:rPr lang="en-US" sz="1400" b="1" dirty="0" smtClean="0">
                <a:solidFill>
                  <a:srgbClr val="000000"/>
                </a:solidFill>
              </a:rPr>
              <a:t>:</a:t>
            </a:r>
            <a:r>
              <a:rPr lang="en-US" sz="1200" dirty="0" smtClean="0">
                <a:solidFill>
                  <a:schemeClr val="bg1">
                    <a:lumMod val="65000"/>
                  </a:schemeClr>
                </a:solidFill>
              </a:rPr>
              <a:t> New </a:t>
            </a:r>
            <a:r>
              <a:rPr lang="en-US" sz="1200" dirty="0" err="1" smtClean="0">
                <a:solidFill>
                  <a:schemeClr val="bg1">
                    <a:lumMod val="65000"/>
                  </a:schemeClr>
                </a:solidFill>
              </a:rPr>
              <a:t>learnings</a:t>
            </a:r>
            <a:r>
              <a:rPr lang="en-US" sz="1200" dirty="0" smtClean="0">
                <a:solidFill>
                  <a:schemeClr val="bg1">
                    <a:lumMod val="65000"/>
                  </a:schemeClr>
                </a:solidFill>
              </a:rPr>
              <a:t> about your partner’s feelings and motivations. What’s something you see about your partner’s experience that maybe s/he doesn’t see? (make inferences from what you heard) </a:t>
            </a:r>
            <a:endParaRPr lang="en-US" sz="1200" dirty="0">
              <a:solidFill>
                <a:schemeClr val="bg1">
                  <a:lumMod val="65000"/>
                </a:schemeClr>
              </a:solidFill>
            </a:endParaRPr>
          </a:p>
        </p:txBody>
      </p:sp>
      <p:sp>
        <p:nvSpPr>
          <p:cNvPr id="24" name="Text Box 12"/>
          <p:cNvSpPr txBox="1">
            <a:spLocks noChangeArrowheads="1"/>
          </p:cNvSpPr>
          <p:nvPr/>
        </p:nvSpPr>
        <p:spPr bwMode="auto">
          <a:xfrm>
            <a:off x="4963107" y="2769087"/>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00</a:t>
            </a:r>
            <a:endParaRPr lang="en-US" sz="7200" b="1" dirty="0">
              <a:solidFill>
                <a:srgbClr val="8EB4E3"/>
              </a:solidFill>
              <a:latin typeface="Verdana" charset="0"/>
            </a:endParaRPr>
          </a:p>
        </p:txBody>
      </p:sp>
      <p:sp>
        <p:nvSpPr>
          <p:cNvPr id="25" name="Oval 24"/>
          <p:cNvSpPr>
            <a:spLocks noChangeArrowheads="1"/>
          </p:cNvSpPr>
          <p:nvPr/>
        </p:nvSpPr>
        <p:spPr bwMode="auto">
          <a:xfrm>
            <a:off x="6531461" y="312065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6" name="Oval 25"/>
          <p:cNvSpPr>
            <a:spLocks noChangeArrowheads="1"/>
          </p:cNvSpPr>
          <p:nvPr/>
        </p:nvSpPr>
        <p:spPr bwMode="auto">
          <a:xfrm>
            <a:off x="6531461" y="349691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7" name="Text Box 1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31" name="Text Box 7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33" name="Text Box 7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34" name="Text Box 7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35" name="Text Box 7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6" name="Text Box 7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7" name="Text Box 8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8" name="Text Box 8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9" name="Text Box 8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40" name="Text Box 8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41" name="Text Box 8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42" name="Text Box 8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43" name="Text Box 8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44" name="Text Box 8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45" name="Text Box 8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6" name="Text Box 8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7" name="Text Box 9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8" name="Text Box 9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9" name="Text Box 9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50" name="Text Box 9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51" name="Text Box 9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52" name="Text Box 9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53" name="Text Box 9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54" name="Text Box 9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55" name="Text Box 9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6" name="Text Box 9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7" name="Text Box 10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8" name="Text Box 10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9" name="Text Box 10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60" name="Text Box 10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61" name="Text Box 10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62" name="Text Box 10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63" name="Text Box 10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64" name="Text Box 10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65" name="Text Box 10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6" name="Text Box 11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7" name="Text Box 11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8" name="Text Box 11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9" name="Text Box 11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70" name="Text Box 11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71" name="Text Box 11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72" name="Text Box 11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73" name="Text Box 11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74" name="Text Box 11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75" name="Text Box 11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6" name="Text Box 12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7" name="Text Box 12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8" name="Text Box 12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9" name="Text Box 12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80" name="Text Box 124"/>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81" name="Text Box 125"/>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82" name="Text Box 126"/>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83" name="Text Box 12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84" name="Text Box 128"/>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85" name="Text Box 129"/>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6" name="Text Box 130"/>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7" name="Text Box 131"/>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8" name="Text Box 132"/>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9" name="Text Box 133"/>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90" name="Text Box 137"/>
          <p:cNvSpPr txBox="1">
            <a:spLocks noChangeArrowheads="1"/>
          </p:cNvSpPr>
          <p:nvPr/>
        </p:nvSpPr>
        <p:spPr bwMode="auto">
          <a:xfrm>
            <a:off x="6954885" y="276908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pic>
        <p:nvPicPr>
          <p:cNvPr id="91" name="Picture 90" descr="j03096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191202" y="3891639"/>
            <a:ext cx="857179" cy="1201653"/>
          </a:xfrm>
          <a:prstGeom prst="rect">
            <a:avLst/>
          </a:prstGeom>
        </p:spPr>
      </p:pic>
      <p:pic>
        <p:nvPicPr>
          <p:cNvPr id="92" name="Picture 91" descr="j030961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191203" y="3891638"/>
            <a:ext cx="857179" cy="1201653"/>
          </a:xfrm>
          <a:prstGeom prst="rect">
            <a:avLst/>
          </a:prstGeom>
        </p:spPr>
      </p:pic>
      <p:sp>
        <p:nvSpPr>
          <p:cNvPr id="93" name="TextBox 92"/>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17339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7"/>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31"/>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33"/>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34"/>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35"/>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6"/>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7"/>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8"/>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9"/>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40"/>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41"/>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42"/>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43"/>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44"/>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45"/>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6"/>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7"/>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8"/>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9"/>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50"/>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51"/>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52"/>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53"/>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54"/>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55"/>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6"/>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7"/>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8"/>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9"/>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60"/>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61"/>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62"/>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63"/>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64"/>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65"/>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6"/>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7"/>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8"/>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9"/>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70"/>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71"/>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72"/>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73"/>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74"/>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75"/>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6"/>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7"/>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8"/>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9"/>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80"/>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81"/>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82"/>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83"/>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84"/>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84"/>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85"/>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85"/>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6"/>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6"/>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7"/>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7"/>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8"/>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8"/>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9"/>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9"/>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90"/>
                                        </p:tgtEl>
                                        <p:attrNameLst>
                                          <p:attrName>style.visibility</p:attrName>
                                        </p:attrNameLst>
                                      </p:cBhvr>
                                      <p:to>
                                        <p:strVal val="visible"/>
                                      </p:to>
                                    </p:set>
                                    <p:animEffect transition="in" filter="dissolve">
                                      <p:cBhvr>
                                        <p:cTn id="184" dur="500"/>
                                        <p:tgtEl>
                                          <p:spTgt spid="90"/>
                                        </p:tgtEl>
                                      </p:cBhvr>
                                    </p:animEffect>
                                  </p:childTnLst>
                                </p:cTn>
                              </p:par>
                            </p:childTnLst>
                          </p:cTn>
                        </p:par>
                        <p:par>
                          <p:cTn id="185" fill="hold">
                            <p:stCondLst>
                              <p:cond delay="59500"/>
                            </p:stCondLst>
                            <p:childTnLst>
                              <p:par>
                                <p:cTn id="186" presetID="3" presetClass="entr" presetSubtype="10" fill="hold" nodeType="afterEffect">
                                  <p:stCondLst>
                                    <p:cond delay="0"/>
                                  </p:stCondLst>
                                  <p:childTnLst>
                                    <p:set>
                                      <p:cBhvr>
                                        <p:cTn id="187" dur="1" fill="hold">
                                          <p:stCondLst>
                                            <p:cond delay="0"/>
                                          </p:stCondLst>
                                        </p:cTn>
                                        <p:tgtEl>
                                          <p:spTgt spid="92"/>
                                        </p:tgtEl>
                                        <p:attrNameLst>
                                          <p:attrName>style.visibility</p:attrName>
                                        </p:attrNameLst>
                                      </p:cBhvr>
                                      <p:to>
                                        <p:strVal val="visible"/>
                                      </p:to>
                                    </p:set>
                                    <p:animEffect transition="in" filter="blinds(horizontal)">
                                      <p:cBhvr>
                                        <p:cTn id="188" dur="1000"/>
                                        <p:tgtEl>
                                          <p:spTgt spid="92"/>
                                        </p:tgtEl>
                                      </p:cBhvr>
                                    </p:animEffect>
                                  </p:childTnLst>
                                  <p:subTnLst>
                                    <p:audio>
                                      <p:cMediaNode>
                                        <p:cTn display="0" masterRel="sameClick">
                                          <p:stCondLst>
                                            <p:cond evt="begin" delay="0">
                                              <p:tn val="186"/>
                                            </p:cond>
                                          </p:stCondLst>
                                          <p:endCondLst>
                                            <p:cond evt="onStopAudio" delay="0">
                                              <p:tgtEl>
                                                <p:sldTgt/>
                                              </p:tgtEl>
                                            </p:cond>
                                          </p:endCondLst>
                                        </p:cTn>
                                        <p:tgtEl>
                                          <p:sndTgt r:embed="rId2" name="Tick Tock"/>
                                        </p:tgtEl>
                                      </p:cMediaNode>
                                    </p:audio>
                                  </p:subTnLst>
                                </p:cTn>
                              </p:par>
                            </p:childTnLst>
                          </p:cTn>
                        </p:par>
                        <p:par>
                          <p:cTn id="189" fill="hold">
                            <p:stCondLst>
                              <p:cond delay="60500"/>
                            </p:stCondLst>
                            <p:childTnLst>
                              <p:par>
                                <p:cTn id="190" presetID="3" presetClass="entr" presetSubtype="10" fill="hold" nodeType="afterEffect">
                                  <p:stCondLst>
                                    <p:cond delay="2000"/>
                                  </p:stCondLst>
                                  <p:childTnLst>
                                    <p:set>
                                      <p:cBhvr>
                                        <p:cTn id="191" dur="1" fill="hold">
                                          <p:stCondLst>
                                            <p:cond delay="0"/>
                                          </p:stCondLst>
                                        </p:cTn>
                                        <p:tgtEl>
                                          <p:spTgt spid="91"/>
                                        </p:tgtEl>
                                        <p:attrNameLst>
                                          <p:attrName>style.visibility</p:attrName>
                                        </p:attrNameLst>
                                      </p:cBhvr>
                                      <p:to>
                                        <p:strVal val="visible"/>
                                      </p:to>
                                    </p:set>
                                    <p:animEffect transition="in" filter="blinds(horizontal)">
                                      <p:cBhvr>
                                        <p:cTn id="192" dur="1000"/>
                                        <p:tgtEl>
                                          <p:spTgt spid="91"/>
                                        </p:tgtEl>
                                      </p:cBhvr>
                                    </p:animEffect>
                                  </p:childTnLst>
                                  <p:subTnLst>
                                    <p:audio>
                                      <p:cMediaNode>
                                        <p:cTn display="0" masterRel="sameClick">
                                          <p:stCondLst>
                                            <p:cond evt="begin" delay="0">
                                              <p:tn val="190"/>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Reframe the </a:t>
            </a:r>
            <a:r>
              <a:rPr lang="en-US" sz="2800" b="1" dirty="0" smtClean="0"/>
              <a:t>problem. </a:t>
            </a:r>
            <a:endParaRPr lang="en-US" sz="2800" b="1" dirty="0"/>
          </a:p>
        </p:txBody>
      </p:sp>
      <p:sp>
        <p:nvSpPr>
          <p:cNvPr id="5" name="Rounded Rectangle 4"/>
          <p:cNvSpPr/>
          <p:nvPr/>
        </p:nvSpPr>
        <p:spPr>
          <a:xfrm>
            <a:off x="247231" y="1514189"/>
            <a:ext cx="4263196"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ounded Rectangle 5"/>
          <p:cNvSpPr/>
          <p:nvPr/>
        </p:nvSpPr>
        <p:spPr>
          <a:xfrm>
            <a:off x="4712209" y="1514189"/>
            <a:ext cx="4247393"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1571746"/>
            <a:ext cx="4090590" cy="492443"/>
          </a:xfrm>
          <a:prstGeom prst="rect">
            <a:avLst/>
          </a:prstGeom>
          <a:noFill/>
        </p:spPr>
        <p:txBody>
          <a:bodyPr wrap="square" rtlCol="0">
            <a:spAutoFit/>
          </a:bodyPr>
          <a:lstStyle/>
          <a:p>
            <a:r>
              <a:rPr lang="en-US" sz="1400" b="1" dirty="0" smtClean="0"/>
              <a:t>Goals and wishes</a:t>
            </a:r>
            <a:r>
              <a:rPr lang="en-US" sz="1400" b="1" dirty="0" smtClean="0">
                <a:solidFill>
                  <a:srgbClr val="000000"/>
                </a:solidFill>
              </a:rPr>
              <a:t>:</a:t>
            </a:r>
            <a:r>
              <a:rPr lang="en-US" sz="1400" dirty="0" smtClean="0">
                <a:solidFill>
                  <a:schemeClr val="bg1">
                    <a:lumMod val="65000"/>
                  </a:schemeClr>
                </a:solidFill>
              </a:rPr>
              <a:t> </a:t>
            </a:r>
            <a:r>
              <a:rPr lang="en-US" sz="1200" dirty="0" smtClean="0">
                <a:solidFill>
                  <a:schemeClr val="bg1">
                    <a:lumMod val="65000"/>
                  </a:schemeClr>
                </a:solidFill>
              </a:rPr>
              <a:t>what is your partner trying to achieve? (use verbs)</a:t>
            </a:r>
            <a:endParaRPr lang="en-US" sz="1200" dirty="0">
              <a:solidFill>
                <a:schemeClr val="bg1">
                  <a:lumMod val="65000"/>
                </a:schemeClr>
              </a:solidFill>
            </a:endParaRPr>
          </a:p>
        </p:txBody>
      </p:sp>
      <p:sp>
        <p:nvSpPr>
          <p:cNvPr id="9" name="TextBox 8"/>
          <p:cNvSpPr txBox="1"/>
          <p:nvPr/>
        </p:nvSpPr>
        <p:spPr>
          <a:xfrm>
            <a:off x="247230" y="761625"/>
            <a:ext cx="2745237" cy="461665"/>
          </a:xfrm>
          <a:prstGeom prst="rect">
            <a:avLst/>
          </a:prstGeom>
          <a:noFill/>
        </p:spPr>
        <p:txBody>
          <a:bodyPr wrap="square" rtlCol="0">
            <a:spAutoFit/>
          </a:bodyPr>
          <a:lstStyle/>
          <a:p>
            <a:r>
              <a:rPr lang="en-US" sz="2400" b="1" dirty="0" smtClean="0"/>
              <a:t>3. Capture Findings</a:t>
            </a:r>
            <a:endParaRPr lang="en-US" sz="2400" b="1" dirty="0"/>
          </a:p>
        </p:txBody>
      </p:sp>
      <p:sp>
        <p:nvSpPr>
          <p:cNvPr id="10" name="TextBox 9"/>
          <p:cNvSpPr txBox="1"/>
          <p:nvPr/>
        </p:nvSpPr>
        <p:spPr>
          <a:xfrm>
            <a:off x="613282" y="1144857"/>
            <a:ext cx="4098927" cy="369332"/>
          </a:xfrm>
          <a:prstGeom prst="rect">
            <a:avLst/>
          </a:prstGeom>
          <a:noFill/>
        </p:spPr>
        <p:txBody>
          <a:bodyPr wrap="square" rtlCol="0">
            <a:spAutoFit/>
          </a:bodyPr>
          <a:lstStyle/>
          <a:p>
            <a:r>
              <a:rPr lang="en-US" dirty="0" smtClean="0"/>
              <a:t>3 min</a:t>
            </a:r>
            <a:endParaRPr lang="en-US" dirty="0"/>
          </a:p>
        </p:txBody>
      </p:sp>
      <p:sp>
        <p:nvSpPr>
          <p:cNvPr id="11" name="TextBox 10"/>
          <p:cNvSpPr txBox="1"/>
          <p:nvPr/>
        </p:nvSpPr>
        <p:spPr>
          <a:xfrm>
            <a:off x="4712208" y="808180"/>
            <a:ext cx="4431791" cy="461665"/>
          </a:xfrm>
          <a:prstGeom prst="rect">
            <a:avLst/>
          </a:prstGeom>
          <a:noFill/>
        </p:spPr>
        <p:txBody>
          <a:bodyPr wrap="square" rtlCol="0">
            <a:spAutoFit/>
          </a:bodyPr>
          <a:lstStyle/>
          <a:p>
            <a:r>
              <a:rPr lang="en-US" sz="2400" b="1" dirty="0" smtClean="0"/>
              <a:t>4. Take a stand with a POV</a:t>
            </a:r>
            <a:endParaRPr lang="en-US" sz="2400" b="1" dirty="0"/>
          </a:p>
        </p:txBody>
      </p:sp>
      <p:sp>
        <p:nvSpPr>
          <p:cNvPr id="12" name="TextBox 11"/>
          <p:cNvSpPr txBox="1"/>
          <p:nvPr/>
        </p:nvSpPr>
        <p:spPr>
          <a:xfrm>
            <a:off x="5045073" y="1144857"/>
            <a:ext cx="4098927" cy="369332"/>
          </a:xfrm>
          <a:prstGeom prst="rect">
            <a:avLst/>
          </a:prstGeom>
          <a:noFill/>
        </p:spPr>
        <p:txBody>
          <a:bodyPr wrap="square" rtlCol="0">
            <a:spAutoFit/>
          </a:bodyPr>
          <a:lstStyle/>
          <a:p>
            <a:r>
              <a:rPr lang="en-US" dirty="0" smtClean="0"/>
              <a:t>3 min</a:t>
            </a:r>
            <a:endParaRPr lang="en-US" dirty="0"/>
          </a:p>
        </p:txBody>
      </p:sp>
      <p:sp>
        <p:nvSpPr>
          <p:cNvPr id="13" name="TextBox 12"/>
          <p:cNvSpPr txBox="1"/>
          <p:nvPr/>
        </p:nvSpPr>
        <p:spPr>
          <a:xfrm>
            <a:off x="247231" y="3456340"/>
            <a:ext cx="4090590" cy="861774"/>
          </a:xfrm>
          <a:prstGeom prst="rect">
            <a:avLst/>
          </a:prstGeom>
          <a:noFill/>
        </p:spPr>
        <p:txBody>
          <a:bodyPr wrap="square" rtlCol="0">
            <a:spAutoFit/>
          </a:bodyPr>
          <a:lstStyle/>
          <a:p>
            <a:r>
              <a:rPr lang="en-US" sz="1400" b="1" dirty="0" smtClean="0"/>
              <a:t>Insights</a:t>
            </a:r>
            <a:r>
              <a:rPr lang="en-US" sz="1400" b="1" dirty="0" smtClean="0">
                <a:solidFill>
                  <a:srgbClr val="000000"/>
                </a:solidFill>
              </a:rPr>
              <a:t>:</a:t>
            </a:r>
            <a:r>
              <a:rPr lang="en-US" sz="1200" dirty="0" smtClean="0">
                <a:solidFill>
                  <a:schemeClr val="bg1">
                    <a:lumMod val="65000"/>
                  </a:schemeClr>
                </a:solidFill>
              </a:rPr>
              <a:t> New </a:t>
            </a:r>
            <a:r>
              <a:rPr lang="en-US" sz="1200" dirty="0" err="1" smtClean="0">
                <a:solidFill>
                  <a:schemeClr val="bg1">
                    <a:lumMod val="65000"/>
                  </a:schemeClr>
                </a:solidFill>
              </a:rPr>
              <a:t>learnings</a:t>
            </a:r>
            <a:r>
              <a:rPr lang="en-US" sz="1200" dirty="0" smtClean="0">
                <a:solidFill>
                  <a:schemeClr val="bg1">
                    <a:lumMod val="65000"/>
                  </a:schemeClr>
                </a:solidFill>
              </a:rPr>
              <a:t> about your partner’s feelings and motivations. What’s something you see about your partner’s experience that maybe s/he doesn’t see? (make inferences from what you heard) </a:t>
            </a:r>
            <a:endParaRPr lang="en-US" sz="1200" dirty="0">
              <a:solidFill>
                <a:schemeClr val="bg1">
                  <a:lumMod val="65000"/>
                </a:schemeClr>
              </a:solidFill>
            </a:endParaRPr>
          </a:p>
        </p:txBody>
      </p:sp>
      <p:cxnSp>
        <p:nvCxnSpPr>
          <p:cNvPr id="3" name="Straight Connector 2"/>
          <p:cNvCxnSpPr/>
          <p:nvPr/>
        </p:nvCxnSpPr>
        <p:spPr>
          <a:xfrm>
            <a:off x="5474504" y="2323052"/>
            <a:ext cx="335861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012347" y="2323052"/>
            <a:ext cx="2203157" cy="276999"/>
          </a:xfrm>
          <a:prstGeom prst="rect">
            <a:avLst/>
          </a:prstGeom>
          <a:noFill/>
        </p:spPr>
        <p:txBody>
          <a:bodyPr wrap="square" rtlCol="0">
            <a:spAutoFit/>
          </a:bodyPr>
          <a:lstStyle/>
          <a:p>
            <a:r>
              <a:rPr lang="en-US" sz="1200" dirty="0" smtClean="0">
                <a:solidFill>
                  <a:schemeClr val="bg1">
                    <a:lumMod val="65000"/>
                  </a:schemeClr>
                </a:solidFill>
              </a:rPr>
              <a:t>Partner’s name/description</a:t>
            </a:r>
            <a:endParaRPr lang="en-US" sz="1200" dirty="0">
              <a:solidFill>
                <a:schemeClr val="bg1">
                  <a:lumMod val="65000"/>
                </a:schemeClr>
              </a:solidFill>
            </a:endParaRPr>
          </a:p>
        </p:txBody>
      </p:sp>
      <p:sp>
        <p:nvSpPr>
          <p:cNvPr id="16" name="TextBox 15"/>
          <p:cNvSpPr txBox="1"/>
          <p:nvPr/>
        </p:nvSpPr>
        <p:spPr>
          <a:xfrm>
            <a:off x="4712208" y="3001734"/>
            <a:ext cx="4090590" cy="338554"/>
          </a:xfrm>
          <a:prstGeom prst="rect">
            <a:avLst/>
          </a:prstGeom>
          <a:noFill/>
        </p:spPr>
        <p:txBody>
          <a:bodyPr wrap="square" rtlCol="0">
            <a:spAutoFit/>
          </a:bodyPr>
          <a:lstStyle/>
          <a:p>
            <a:r>
              <a:rPr lang="en-US" sz="1600" b="1" dirty="0" smtClean="0"/>
              <a:t>Needs a way to </a:t>
            </a:r>
            <a:endParaRPr lang="en-US" sz="1600" dirty="0">
              <a:solidFill>
                <a:schemeClr val="bg1">
                  <a:lumMod val="65000"/>
                </a:schemeClr>
              </a:solidFill>
            </a:endParaRPr>
          </a:p>
        </p:txBody>
      </p:sp>
      <p:cxnSp>
        <p:nvCxnSpPr>
          <p:cNvPr id="17" name="Straight Connector 16"/>
          <p:cNvCxnSpPr/>
          <p:nvPr/>
        </p:nvCxnSpPr>
        <p:spPr>
          <a:xfrm flipV="1">
            <a:off x="6236402" y="3284361"/>
            <a:ext cx="2503624" cy="251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815337" y="3309511"/>
            <a:ext cx="2203157" cy="276999"/>
          </a:xfrm>
          <a:prstGeom prst="rect">
            <a:avLst/>
          </a:prstGeom>
          <a:noFill/>
        </p:spPr>
        <p:txBody>
          <a:bodyPr wrap="square" rtlCol="0">
            <a:spAutoFit/>
          </a:bodyPr>
          <a:lstStyle/>
          <a:p>
            <a:r>
              <a:rPr lang="en-US" sz="1200" dirty="0" smtClean="0">
                <a:solidFill>
                  <a:schemeClr val="bg1">
                    <a:lumMod val="65000"/>
                  </a:schemeClr>
                </a:solidFill>
              </a:rPr>
              <a:t>User’s need</a:t>
            </a:r>
            <a:endParaRPr lang="en-US" sz="1200" dirty="0">
              <a:solidFill>
                <a:schemeClr val="bg1">
                  <a:lumMod val="65000"/>
                </a:schemeClr>
              </a:solidFill>
            </a:endParaRPr>
          </a:p>
        </p:txBody>
      </p:sp>
      <p:sp>
        <p:nvSpPr>
          <p:cNvPr id="21" name="TextBox 20"/>
          <p:cNvSpPr txBox="1"/>
          <p:nvPr/>
        </p:nvSpPr>
        <p:spPr>
          <a:xfrm>
            <a:off x="4770043" y="4474942"/>
            <a:ext cx="4090590" cy="338554"/>
          </a:xfrm>
          <a:prstGeom prst="rect">
            <a:avLst/>
          </a:prstGeom>
          <a:noFill/>
        </p:spPr>
        <p:txBody>
          <a:bodyPr wrap="square" rtlCol="0">
            <a:spAutoFit/>
          </a:bodyPr>
          <a:lstStyle/>
          <a:p>
            <a:r>
              <a:rPr lang="en-US" sz="1600" b="1" dirty="0"/>
              <a:t>b</a:t>
            </a:r>
            <a:r>
              <a:rPr lang="en-US" sz="1600" b="1" dirty="0" smtClean="0"/>
              <a:t>ecause (or “but…” or “surprisingly…”)</a:t>
            </a:r>
            <a:endParaRPr lang="en-US" sz="1600" dirty="0">
              <a:solidFill>
                <a:schemeClr val="bg1">
                  <a:lumMod val="65000"/>
                </a:schemeClr>
              </a:solidFill>
            </a:endParaRPr>
          </a:p>
        </p:txBody>
      </p:sp>
      <p:sp>
        <p:nvSpPr>
          <p:cNvPr id="22" name="TextBox 21"/>
          <p:cNvSpPr txBox="1"/>
          <p:nvPr/>
        </p:nvSpPr>
        <p:spPr>
          <a:xfrm>
            <a:off x="4770043" y="4715767"/>
            <a:ext cx="2203157" cy="276999"/>
          </a:xfrm>
          <a:prstGeom prst="rect">
            <a:avLst/>
          </a:prstGeom>
          <a:noFill/>
        </p:spPr>
        <p:txBody>
          <a:bodyPr wrap="square" rtlCol="0">
            <a:spAutoFit/>
          </a:bodyPr>
          <a:lstStyle/>
          <a:p>
            <a:r>
              <a:rPr lang="en-US" sz="1200" dirty="0" smtClean="0">
                <a:solidFill>
                  <a:schemeClr val="bg1">
                    <a:lumMod val="65000"/>
                  </a:schemeClr>
                </a:solidFill>
              </a:rPr>
              <a:t>[Circle one]</a:t>
            </a:r>
            <a:endParaRPr lang="en-US" sz="1200" dirty="0">
              <a:solidFill>
                <a:schemeClr val="bg1">
                  <a:lumMod val="65000"/>
                </a:schemeClr>
              </a:solidFill>
            </a:endParaRPr>
          </a:p>
        </p:txBody>
      </p:sp>
      <p:cxnSp>
        <p:nvCxnSpPr>
          <p:cNvPr id="23" name="Straight Connector 22"/>
          <p:cNvCxnSpPr/>
          <p:nvPr/>
        </p:nvCxnSpPr>
        <p:spPr>
          <a:xfrm>
            <a:off x="4903623" y="4083006"/>
            <a:ext cx="38364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903623" y="5424479"/>
            <a:ext cx="38364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903623" y="6146781"/>
            <a:ext cx="38364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628114" y="6146781"/>
            <a:ext cx="690171" cy="276999"/>
          </a:xfrm>
          <a:prstGeom prst="rect">
            <a:avLst/>
          </a:prstGeom>
          <a:noFill/>
        </p:spPr>
        <p:txBody>
          <a:bodyPr wrap="square" rtlCol="0">
            <a:spAutoFit/>
          </a:bodyPr>
          <a:lstStyle/>
          <a:p>
            <a:r>
              <a:rPr lang="en-US" sz="1200" dirty="0" smtClean="0">
                <a:solidFill>
                  <a:schemeClr val="bg1">
                    <a:lumMod val="65000"/>
                  </a:schemeClr>
                </a:solidFill>
              </a:rPr>
              <a:t>Insight</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6715" y="1805459"/>
            <a:ext cx="324561" cy="652433"/>
          </a:xfrm>
          <a:prstGeom prst="rect">
            <a:avLst/>
          </a:prstGeom>
        </p:spPr>
      </p:pic>
      <p:sp>
        <p:nvSpPr>
          <p:cNvPr id="24" name="Rectangle 23"/>
          <p:cNvSpPr/>
          <p:nvPr/>
        </p:nvSpPr>
        <p:spPr>
          <a:xfrm>
            <a:off x="1191156" y="2323052"/>
            <a:ext cx="2459597" cy="3170099"/>
          </a:xfrm>
          <a:prstGeom prst="rect">
            <a:avLst/>
          </a:prstGeom>
          <a:noFill/>
        </p:spPr>
        <p:txBody>
          <a:bodyPr wrap="square">
            <a:spAutoFit/>
          </a:bodyPr>
          <a:lstStyle/>
          <a:p>
            <a:r>
              <a:rPr lang="en-US" sz="20000" b="0" i="0" dirty="0" smtClean="0">
                <a:solidFill>
                  <a:schemeClr val="accent3">
                    <a:lumMod val="75000"/>
                  </a:schemeClr>
                </a:solidFill>
                <a:latin typeface="Zapf Dingbats"/>
                <a:ea typeface="Zapf Dingbats"/>
                <a:cs typeface="Zapf Dingbats"/>
              </a:rPr>
              <a:t>✔</a:t>
            </a:r>
            <a:endParaRPr lang="en-US" sz="20000" dirty="0">
              <a:solidFill>
                <a:schemeClr val="accent3">
                  <a:lumMod val="75000"/>
                </a:schemeClr>
              </a:solidFill>
            </a:endParaRPr>
          </a:p>
        </p:txBody>
      </p:sp>
      <p:sp>
        <p:nvSpPr>
          <p:cNvPr id="25" name="TextBox 24"/>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
        <p:nvSpPr>
          <p:cNvPr id="26" name="TextBox 25"/>
          <p:cNvSpPr txBox="1"/>
          <p:nvPr/>
        </p:nvSpPr>
        <p:spPr>
          <a:xfrm>
            <a:off x="5637650" y="115192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17577843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3388" y="375162"/>
            <a:ext cx="9144000" cy="1138773"/>
          </a:xfrm>
          <a:prstGeom prst="rect">
            <a:avLst/>
          </a:prstGeom>
          <a:noFill/>
        </p:spPr>
        <p:txBody>
          <a:bodyPr wrap="square" rtlCol="0">
            <a:spAutoFit/>
          </a:bodyPr>
          <a:lstStyle/>
          <a:p>
            <a:r>
              <a:rPr lang="en-US" sz="3600" b="1" dirty="0" smtClean="0"/>
              <a:t>Design Challenge:</a:t>
            </a:r>
          </a:p>
          <a:p>
            <a:r>
              <a:rPr lang="en-US" sz="3200" b="1" dirty="0" smtClean="0"/>
              <a:t>“Design a new </a:t>
            </a:r>
            <a:r>
              <a:rPr lang="en-US" sz="3200" b="1" dirty="0" smtClean="0">
                <a:solidFill>
                  <a:srgbClr val="00C2E2"/>
                </a:solidFill>
              </a:rPr>
              <a:t>LAPTOP CARRYING</a:t>
            </a:r>
            <a:r>
              <a:rPr lang="en-US" sz="3200" b="1" dirty="0" smtClean="0">
                <a:solidFill>
                  <a:srgbClr val="00B0F0"/>
                </a:solidFill>
              </a:rPr>
              <a:t> </a:t>
            </a:r>
            <a:r>
              <a:rPr lang="en-US" sz="3200" b="1" dirty="0" smtClean="0"/>
              <a:t>experience.” </a:t>
            </a:r>
            <a:endParaRPr lang="en-US" sz="3200" b="1" dirty="0"/>
          </a:p>
        </p:txBody>
      </p:sp>
      <p:pic>
        <p:nvPicPr>
          <p:cNvPr id="2050" name="Picture 2" descr="Image result for guy holding lap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839" y="2139105"/>
            <a:ext cx="5829300" cy="3886201"/>
          </a:xfrm>
          <a:prstGeom prst="round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35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Reframe the </a:t>
            </a:r>
            <a:r>
              <a:rPr lang="en-US" sz="2800" b="1" dirty="0" smtClean="0"/>
              <a:t>problem. </a:t>
            </a:r>
            <a:endParaRPr lang="en-US" sz="2800" b="1" dirty="0"/>
          </a:p>
        </p:txBody>
      </p:sp>
      <p:sp>
        <p:nvSpPr>
          <p:cNvPr id="5" name="Rounded Rectangle 4"/>
          <p:cNvSpPr/>
          <p:nvPr/>
        </p:nvSpPr>
        <p:spPr>
          <a:xfrm>
            <a:off x="247231" y="1514189"/>
            <a:ext cx="4263196"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1571746"/>
            <a:ext cx="4090590" cy="492443"/>
          </a:xfrm>
          <a:prstGeom prst="rect">
            <a:avLst/>
          </a:prstGeom>
          <a:noFill/>
        </p:spPr>
        <p:txBody>
          <a:bodyPr wrap="square" rtlCol="0">
            <a:spAutoFit/>
          </a:bodyPr>
          <a:lstStyle/>
          <a:p>
            <a:r>
              <a:rPr lang="en-US" sz="1400" b="1" dirty="0" smtClean="0"/>
              <a:t>Goals and wishes</a:t>
            </a:r>
            <a:r>
              <a:rPr lang="en-US" sz="1400" b="1" dirty="0" smtClean="0">
                <a:solidFill>
                  <a:srgbClr val="000000"/>
                </a:solidFill>
              </a:rPr>
              <a:t>:</a:t>
            </a:r>
            <a:r>
              <a:rPr lang="en-US" sz="1400" dirty="0" smtClean="0">
                <a:solidFill>
                  <a:schemeClr val="bg1">
                    <a:lumMod val="65000"/>
                  </a:schemeClr>
                </a:solidFill>
              </a:rPr>
              <a:t> </a:t>
            </a:r>
            <a:r>
              <a:rPr lang="en-US" sz="1200" dirty="0" smtClean="0">
                <a:solidFill>
                  <a:schemeClr val="bg1">
                    <a:lumMod val="65000"/>
                  </a:schemeClr>
                </a:solidFill>
              </a:rPr>
              <a:t>what is your partner trying to achieve? (use verbs)</a:t>
            </a:r>
            <a:endParaRPr lang="en-US" sz="1200" dirty="0">
              <a:solidFill>
                <a:schemeClr val="bg1">
                  <a:lumMod val="65000"/>
                </a:schemeClr>
              </a:solidFill>
            </a:endParaRPr>
          </a:p>
        </p:txBody>
      </p:sp>
      <p:sp>
        <p:nvSpPr>
          <p:cNvPr id="9" name="TextBox 8"/>
          <p:cNvSpPr txBox="1"/>
          <p:nvPr/>
        </p:nvSpPr>
        <p:spPr>
          <a:xfrm>
            <a:off x="247230" y="761625"/>
            <a:ext cx="2745237" cy="461665"/>
          </a:xfrm>
          <a:prstGeom prst="rect">
            <a:avLst/>
          </a:prstGeom>
          <a:noFill/>
        </p:spPr>
        <p:txBody>
          <a:bodyPr wrap="square" rtlCol="0">
            <a:spAutoFit/>
          </a:bodyPr>
          <a:lstStyle/>
          <a:p>
            <a:r>
              <a:rPr lang="en-US" sz="2400" b="1" dirty="0" smtClean="0"/>
              <a:t>3. Capture Findings</a:t>
            </a:r>
            <a:endParaRPr lang="en-US" sz="2400" b="1" dirty="0"/>
          </a:p>
        </p:txBody>
      </p:sp>
      <p:sp>
        <p:nvSpPr>
          <p:cNvPr id="10" name="TextBox 9"/>
          <p:cNvSpPr txBox="1"/>
          <p:nvPr/>
        </p:nvSpPr>
        <p:spPr>
          <a:xfrm>
            <a:off x="613282" y="1144857"/>
            <a:ext cx="4098927" cy="369332"/>
          </a:xfrm>
          <a:prstGeom prst="rect">
            <a:avLst/>
          </a:prstGeom>
          <a:noFill/>
        </p:spPr>
        <p:txBody>
          <a:bodyPr wrap="square" rtlCol="0">
            <a:spAutoFit/>
          </a:bodyPr>
          <a:lstStyle/>
          <a:p>
            <a:r>
              <a:rPr lang="en-US" dirty="0" smtClean="0"/>
              <a:t>3 min</a:t>
            </a:r>
            <a:endParaRPr lang="en-US" dirty="0"/>
          </a:p>
        </p:txBody>
      </p:sp>
      <p:sp>
        <p:nvSpPr>
          <p:cNvPr id="13" name="TextBox 12"/>
          <p:cNvSpPr txBox="1"/>
          <p:nvPr/>
        </p:nvSpPr>
        <p:spPr>
          <a:xfrm>
            <a:off x="247231" y="3456340"/>
            <a:ext cx="4090590" cy="861774"/>
          </a:xfrm>
          <a:prstGeom prst="rect">
            <a:avLst/>
          </a:prstGeom>
          <a:noFill/>
        </p:spPr>
        <p:txBody>
          <a:bodyPr wrap="square" rtlCol="0">
            <a:spAutoFit/>
          </a:bodyPr>
          <a:lstStyle/>
          <a:p>
            <a:r>
              <a:rPr lang="en-US" sz="1400" b="1" dirty="0" smtClean="0"/>
              <a:t>Insights</a:t>
            </a:r>
            <a:r>
              <a:rPr lang="en-US" sz="1400" b="1" dirty="0" smtClean="0">
                <a:solidFill>
                  <a:srgbClr val="000000"/>
                </a:solidFill>
              </a:rPr>
              <a:t>:</a:t>
            </a:r>
            <a:r>
              <a:rPr lang="en-US" sz="1200" dirty="0" smtClean="0">
                <a:solidFill>
                  <a:schemeClr val="bg1">
                    <a:lumMod val="65000"/>
                  </a:schemeClr>
                </a:solidFill>
              </a:rPr>
              <a:t> New </a:t>
            </a:r>
            <a:r>
              <a:rPr lang="en-US" sz="1200" dirty="0" err="1" smtClean="0">
                <a:solidFill>
                  <a:schemeClr val="bg1">
                    <a:lumMod val="65000"/>
                  </a:schemeClr>
                </a:solidFill>
              </a:rPr>
              <a:t>learnings</a:t>
            </a:r>
            <a:r>
              <a:rPr lang="en-US" sz="1200" dirty="0" smtClean="0">
                <a:solidFill>
                  <a:schemeClr val="bg1">
                    <a:lumMod val="65000"/>
                  </a:schemeClr>
                </a:solidFill>
              </a:rPr>
              <a:t> about your partner’s feelings and motivations. What’s something you see about your partner’s experience that maybe s/he doesn’t see? (make inferences from what you heard) </a:t>
            </a:r>
            <a:endParaRPr lang="en-US" sz="1200" dirty="0">
              <a:solidFill>
                <a:schemeClr val="bg1">
                  <a:lumMod val="65000"/>
                </a:schemeClr>
              </a:solidFill>
            </a:endParaRPr>
          </a:p>
        </p:txBody>
      </p:sp>
      <p:sp>
        <p:nvSpPr>
          <p:cNvPr id="24" name="Rectangle 23"/>
          <p:cNvSpPr/>
          <p:nvPr/>
        </p:nvSpPr>
        <p:spPr>
          <a:xfrm>
            <a:off x="1191156" y="2323052"/>
            <a:ext cx="2459597" cy="3170099"/>
          </a:xfrm>
          <a:prstGeom prst="rect">
            <a:avLst/>
          </a:prstGeom>
          <a:noFill/>
        </p:spPr>
        <p:txBody>
          <a:bodyPr wrap="square">
            <a:spAutoFit/>
          </a:bodyPr>
          <a:lstStyle/>
          <a:p>
            <a:r>
              <a:rPr lang="en-US" sz="20000" b="0" i="0" dirty="0" smtClean="0">
                <a:solidFill>
                  <a:schemeClr val="accent3">
                    <a:lumMod val="75000"/>
                  </a:schemeClr>
                </a:solidFill>
                <a:latin typeface="Zapf Dingbats"/>
                <a:ea typeface="Zapf Dingbats"/>
                <a:cs typeface="Zapf Dingbats"/>
              </a:rPr>
              <a:t>✔</a:t>
            </a:r>
            <a:endParaRPr lang="en-US" sz="20000" dirty="0">
              <a:solidFill>
                <a:schemeClr val="accent3">
                  <a:lumMod val="75000"/>
                </a:schemeClr>
              </a:solidFill>
            </a:endParaRPr>
          </a:p>
        </p:txBody>
      </p:sp>
      <p:sp>
        <p:nvSpPr>
          <p:cNvPr id="25" name="TextBox 24"/>
          <p:cNvSpPr txBox="1"/>
          <p:nvPr/>
        </p:nvSpPr>
        <p:spPr>
          <a:xfrm>
            <a:off x="4795424" y="1758533"/>
            <a:ext cx="4080962" cy="3847207"/>
          </a:xfrm>
          <a:prstGeom prst="rect">
            <a:avLst/>
          </a:prstGeom>
          <a:noFill/>
        </p:spPr>
        <p:txBody>
          <a:bodyPr wrap="square" rtlCol="0">
            <a:spAutoFit/>
          </a:bodyPr>
          <a:lstStyle/>
          <a:p>
            <a:r>
              <a:rPr lang="en-US" sz="2000" b="1" dirty="0" smtClean="0"/>
              <a:t>Select the </a:t>
            </a:r>
            <a:r>
              <a:rPr lang="en-US" sz="2000" b="1" dirty="0" smtClean="0">
                <a:solidFill>
                  <a:srgbClr val="00B0F0"/>
                </a:solidFill>
              </a:rPr>
              <a:t>most compelling goal &amp; interesting insight </a:t>
            </a:r>
            <a:r>
              <a:rPr lang="en-US" sz="2000" b="1" dirty="0" smtClean="0"/>
              <a:t>to articulate a problem statement.</a:t>
            </a:r>
          </a:p>
          <a:p>
            <a:endParaRPr lang="en-US" sz="2000" b="1" dirty="0"/>
          </a:p>
          <a:p>
            <a:endParaRPr lang="en-US" sz="2000" b="1" dirty="0"/>
          </a:p>
          <a:p>
            <a:r>
              <a:rPr lang="en-US" sz="2000" b="1" dirty="0" smtClean="0">
                <a:solidFill>
                  <a:srgbClr val="00B0F0"/>
                </a:solidFill>
              </a:rPr>
              <a:t>Take a stand by stating the meaningful challenge</a:t>
            </a:r>
            <a:r>
              <a:rPr lang="en-US" sz="2000" b="1" dirty="0" smtClean="0"/>
              <a:t> you are going to take on.</a:t>
            </a:r>
          </a:p>
          <a:p>
            <a:endParaRPr lang="en-US" sz="2000" b="1" dirty="0"/>
          </a:p>
          <a:p>
            <a:r>
              <a:rPr lang="en-US" sz="2000" b="1" dirty="0" smtClean="0"/>
              <a:t>This statement will </a:t>
            </a:r>
            <a:r>
              <a:rPr lang="en-US" sz="2000" b="1" dirty="0" smtClean="0">
                <a:solidFill>
                  <a:srgbClr val="00B0F0"/>
                </a:solidFill>
              </a:rPr>
              <a:t>fuel your design</a:t>
            </a:r>
            <a:r>
              <a:rPr lang="en-US" sz="2000" b="1" dirty="0" smtClean="0"/>
              <a:t>.</a:t>
            </a:r>
          </a:p>
          <a:p>
            <a:endParaRPr lang="en-US" sz="2000" b="1" dirty="0"/>
          </a:p>
          <a:p>
            <a:endParaRPr lang="en-US" sz="2400" b="1" dirty="0"/>
          </a:p>
        </p:txBody>
      </p:sp>
      <p:sp>
        <p:nvSpPr>
          <p:cNvPr id="29" name="Rounded Rectangle 28"/>
          <p:cNvSpPr/>
          <p:nvPr/>
        </p:nvSpPr>
        <p:spPr>
          <a:xfrm>
            <a:off x="4712209" y="1514189"/>
            <a:ext cx="4247393"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0" name="TextBox 29"/>
          <p:cNvSpPr txBox="1"/>
          <p:nvPr/>
        </p:nvSpPr>
        <p:spPr>
          <a:xfrm>
            <a:off x="4712208" y="808180"/>
            <a:ext cx="4431791" cy="461665"/>
          </a:xfrm>
          <a:prstGeom prst="rect">
            <a:avLst/>
          </a:prstGeom>
          <a:noFill/>
        </p:spPr>
        <p:txBody>
          <a:bodyPr wrap="square" rtlCol="0">
            <a:spAutoFit/>
          </a:bodyPr>
          <a:lstStyle/>
          <a:p>
            <a:r>
              <a:rPr lang="en-US" sz="2400" b="1" dirty="0" smtClean="0"/>
              <a:t>4. Take a stand with a POV</a:t>
            </a:r>
            <a:endParaRPr lang="en-US" sz="2400" b="1" dirty="0"/>
          </a:p>
        </p:txBody>
      </p:sp>
      <p:sp>
        <p:nvSpPr>
          <p:cNvPr id="31" name="TextBox 30"/>
          <p:cNvSpPr txBox="1"/>
          <p:nvPr/>
        </p:nvSpPr>
        <p:spPr>
          <a:xfrm>
            <a:off x="5045073" y="1144857"/>
            <a:ext cx="4098927" cy="369332"/>
          </a:xfrm>
          <a:prstGeom prst="rect">
            <a:avLst/>
          </a:prstGeom>
          <a:noFill/>
        </p:spPr>
        <p:txBody>
          <a:bodyPr wrap="square" rtlCol="0">
            <a:spAutoFit/>
          </a:bodyPr>
          <a:lstStyle/>
          <a:p>
            <a:r>
              <a:rPr lang="en-US" dirty="0" smtClean="0"/>
              <a:t>2 min</a:t>
            </a:r>
            <a:endParaRPr lang="en-US" dirty="0"/>
          </a:p>
        </p:txBody>
      </p:sp>
      <p:sp>
        <p:nvSpPr>
          <p:cNvPr id="14" name="TextBox 13"/>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
        <p:nvSpPr>
          <p:cNvPr id="15" name="TextBox 14"/>
          <p:cNvSpPr txBox="1"/>
          <p:nvPr/>
        </p:nvSpPr>
        <p:spPr>
          <a:xfrm>
            <a:off x="5637650" y="115192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1082507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xEl>
                                              <p:pRg st="3" end="3"/>
                                            </p:txEl>
                                          </p:spTgt>
                                        </p:tgtEl>
                                        <p:attrNameLst>
                                          <p:attrName>style.visibility</p:attrName>
                                        </p:attrNameLst>
                                      </p:cBhvr>
                                      <p:to>
                                        <p:strVal val="visible"/>
                                      </p:to>
                                    </p:set>
                                    <p:animEffect transition="in" filter="blinds(horizontal)">
                                      <p:cBhvr>
                                        <p:cTn id="12" dur="500"/>
                                        <p:tgtEl>
                                          <p:spTgt spid="2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xEl>
                                              <p:pRg st="5" end="5"/>
                                            </p:txEl>
                                          </p:spTgt>
                                        </p:tgtEl>
                                        <p:attrNameLst>
                                          <p:attrName>style.visibility</p:attrName>
                                        </p:attrNameLst>
                                      </p:cBhvr>
                                      <p:to>
                                        <p:strVal val="visible"/>
                                      </p:to>
                                    </p:set>
                                    <p:animEffect transition="in" filter="blinds(horizontal)">
                                      <p:cBhvr>
                                        <p:cTn id="17" dur="5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Reframe the </a:t>
            </a:r>
            <a:r>
              <a:rPr lang="en-US" sz="2800" b="1" dirty="0" smtClean="0"/>
              <a:t>problem. </a:t>
            </a:r>
            <a:endParaRPr lang="en-US" sz="2800" b="1" dirty="0"/>
          </a:p>
        </p:txBody>
      </p:sp>
      <p:sp>
        <p:nvSpPr>
          <p:cNvPr id="5" name="Rounded Rectangle 4"/>
          <p:cNvSpPr/>
          <p:nvPr/>
        </p:nvSpPr>
        <p:spPr>
          <a:xfrm>
            <a:off x="247231" y="1514189"/>
            <a:ext cx="4263196"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ounded Rectangle 5"/>
          <p:cNvSpPr/>
          <p:nvPr/>
        </p:nvSpPr>
        <p:spPr>
          <a:xfrm>
            <a:off x="4712209" y="1514189"/>
            <a:ext cx="4247393"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1571746"/>
            <a:ext cx="4090590" cy="492443"/>
          </a:xfrm>
          <a:prstGeom prst="rect">
            <a:avLst/>
          </a:prstGeom>
          <a:noFill/>
        </p:spPr>
        <p:txBody>
          <a:bodyPr wrap="square" rtlCol="0">
            <a:spAutoFit/>
          </a:bodyPr>
          <a:lstStyle/>
          <a:p>
            <a:r>
              <a:rPr lang="en-US" sz="1400" b="1" dirty="0" smtClean="0"/>
              <a:t>Goals and wishes</a:t>
            </a:r>
            <a:r>
              <a:rPr lang="en-US" sz="1400" b="1" dirty="0" smtClean="0">
                <a:solidFill>
                  <a:srgbClr val="000000"/>
                </a:solidFill>
              </a:rPr>
              <a:t>:</a:t>
            </a:r>
            <a:r>
              <a:rPr lang="en-US" sz="1400" dirty="0" smtClean="0">
                <a:solidFill>
                  <a:schemeClr val="bg1">
                    <a:lumMod val="65000"/>
                  </a:schemeClr>
                </a:solidFill>
              </a:rPr>
              <a:t> </a:t>
            </a:r>
            <a:r>
              <a:rPr lang="en-US" sz="1200" dirty="0" smtClean="0">
                <a:solidFill>
                  <a:schemeClr val="bg1">
                    <a:lumMod val="65000"/>
                  </a:schemeClr>
                </a:solidFill>
              </a:rPr>
              <a:t>what is your partner trying to achieve? (use verbs)</a:t>
            </a:r>
            <a:endParaRPr lang="en-US" sz="1200" dirty="0">
              <a:solidFill>
                <a:schemeClr val="bg1">
                  <a:lumMod val="65000"/>
                </a:schemeClr>
              </a:solidFill>
            </a:endParaRPr>
          </a:p>
        </p:txBody>
      </p:sp>
      <p:sp>
        <p:nvSpPr>
          <p:cNvPr id="9" name="TextBox 8"/>
          <p:cNvSpPr txBox="1"/>
          <p:nvPr/>
        </p:nvSpPr>
        <p:spPr>
          <a:xfrm>
            <a:off x="247230" y="761625"/>
            <a:ext cx="2745237" cy="461665"/>
          </a:xfrm>
          <a:prstGeom prst="rect">
            <a:avLst/>
          </a:prstGeom>
          <a:noFill/>
        </p:spPr>
        <p:txBody>
          <a:bodyPr wrap="square" rtlCol="0">
            <a:spAutoFit/>
          </a:bodyPr>
          <a:lstStyle/>
          <a:p>
            <a:r>
              <a:rPr lang="en-US" sz="2400" b="1" dirty="0" smtClean="0"/>
              <a:t>3. Capture Findings</a:t>
            </a:r>
            <a:endParaRPr lang="en-US" sz="2400" b="1" dirty="0"/>
          </a:p>
        </p:txBody>
      </p:sp>
      <p:sp>
        <p:nvSpPr>
          <p:cNvPr id="10" name="TextBox 9"/>
          <p:cNvSpPr txBox="1"/>
          <p:nvPr/>
        </p:nvSpPr>
        <p:spPr>
          <a:xfrm>
            <a:off x="613282" y="1144857"/>
            <a:ext cx="4098927" cy="369332"/>
          </a:xfrm>
          <a:prstGeom prst="rect">
            <a:avLst/>
          </a:prstGeom>
          <a:noFill/>
        </p:spPr>
        <p:txBody>
          <a:bodyPr wrap="square" rtlCol="0">
            <a:spAutoFit/>
          </a:bodyPr>
          <a:lstStyle/>
          <a:p>
            <a:r>
              <a:rPr lang="en-US" dirty="0" smtClean="0"/>
              <a:t>3 min</a:t>
            </a:r>
            <a:endParaRPr lang="en-US" dirty="0"/>
          </a:p>
        </p:txBody>
      </p:sp>
      <p:sp>
        <p:nvSpPr>
          <p:cNvPr id="11" name="TextBox 10"/>
          <p:cNvSpPr txBox="1"/>
          <p:nvPr/>
        </p:nvSpPr>
        <p:spPr>
          <a:xfrm>
            <a:off x="4712208" y="808180"/>
            <a:ext cx="4431791" cy="461665"/>
          </a:xfrm>
          <a:prstGeom prst="rect">
            <a:avLst/>
          </a:prstGeom>
          <a:noFill/>
        </p:spPr>
        <p:txBody>
          <a:bodyPr wrap="square" rtlCol="0">
            <a:spAutoFit/>
          </a:bodyPr>
          <a:lstStyle/>
          <a:p>
            <a:r>
              <a:rPr lang="en-US" sz="2400" b="1" dirty="0" smtClean="0"/>
              <a:t>4. Take a stand with a POV</a:t>
            </a:r>
            <a:endParaRPr lang="en-US" sz="2400" b="1" dirty="0"/>
          </a:p>
        </p:txBody>
      </p:sp>
      <p:sp>
        <p:nvSpPr>
          <p:cNvPr id="12" name="TextBox 11"/>
          <p:cNvSpPr txBox="1"/>
          <p:nvPr/>
        </p:nvSpPr>
        <p:spPr>
          <a:xfrm>
            <a:off x="5045073" y="1144857"/>
            <a:ext cx="4098927" cy="369332"/>
          </a:xfrm>
          <a:prstGeom prst="rect">
            <a:avLst/>
          </a:prstGeom>
          <a:noFill/>
        </p:spPr>
        <p:txBody>
          <a:bodyPr wrap="square" rtlCol="0">
            <a:spAutoFit/>
          </a:bodyPr>
          <a:lstStyle/>
          <a:p>
            <a:r>
              <a:rPr lang="en-US" dirty="0" smtClean="0"/>
              <a:t>2 min</a:t>
            </a:r>
            <a:endParaRPr lang="en-US" dirty="0"/>
          </a:p>
        </p:txBody>
      </p:sp>
      <p:sp>
        <p:nvSpPr>
          <p:cNvPr id="13" name="TextBox 12"/>
          <p:cNvSpPr txBox="1"/>
          <p:nvPr/>
        </p:nvSpPr>
        <p:spPr>
          <a:xfrm>
            <a:off x="247231" y="3456340"/>
            <a:ext cx="4090590" cy="861774"/>
          </a:xfrm>
          <a:prstGeom prst="rect">
            <a:avLst/>
          </a:prstGeom>
          <a:noFill/>
        </p:spPr>
        <p:txBody>
          <a:bodyPr wrap="square" rtlCol="0">
            <a:spAutoFit/>
          </a:bodyPr>
          <a:lstStyle/>
          <a:p>
            <a:r>
              <a:rPr lang="en-US" sz="1400" b="1" dirty="0" smtClean="0"/>
              <a:t>Insights</a:t>
            </a:r>
            <a:r>
              <a:rPr lang="en-US" sz="1400" b="1" dirty="0" smtClean="0">
                <a:solidFill>
                  <a:srgbClr val="000000"/>
                </a:solidFill>
              </a:rPr>
              <a:t>:</a:t>
            </a:r>
            <a:r>
              <a:rPr lang="en-US" sz="1200" dirty="0" smtClean="0">
                <a:solidFill>
                  <a:schemeClr val="bg1">
                    <a:lumMod val="65000"/>
                  </a:schemeClr>
                </a:solidFill>
              </a:rPr>
              <a:t> New </a:t>
            </a:r>
            <a:r>
              <a:rPr lang="en-US" sz="1200" dirty="0" err="1" smtClean="0">
                <a:solidFill>
                  <a:schemeClr val="bg1">
                    <a:lumMod val="65000"/>
                  </a:schemeClr>
                </a:solidFill>
              </a:rPr>
              <a:t>learnings</a:t>
            </a:r>
            <a:r>
              <a:rPr lang="en-US" sz="1200" dirty="0" smtClean="0">
                <a:solidFill>
                  <a:schemeClr val="bg1">
                    <a:lumMod val="65000"/>
                  </a:schemeClr>
                </a:solidFill>
              </a:rPr>
              <a:t> about your partner’s feelings and motivations. What’s something you see about your partner’s experience that maybe s/he doesn’t see? (make inferences from what you heard) </a:t>
            </a:r>
            <a:endParaRPr lang="en-US" sz="1200" dirty="0">
              <a:solidFill>
                <a:schemeClr val="bg1">
                  <a:lumMod val="65000"/>
                </a:schemeClr>
              </a:solidFill>
            </a:endParaRPr>
          </a:p>
        </p:txBody>
      </p:sp>
      <p:cxnSp>
        <p:nvCxnSpPr>
          <p:cNvPr id="3" name="Straight Connector 2"/>
          <p:cNvCxnSpPr/>
          <p:nvPr/>
        </p:nvCxnSpPr>
        <p:spPr>
          <a:xfrm>
            <a:off x="5474504" y="2323052"/>
            <a:ext cx="335861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012347" y="2323052"/>
            <a:ext cx="2541344" cy="276999"/>
          </a:xfrm>
          <a:prstGeom prst="rect">
            <a:avLst/>
          </a:prstGeom>
          <a:noFill/>
        </p:spPr>
        <p:txBody>
          <a:bodyPr wrap="square" rtlCol="0">
            <a:spAutoFit/>
          </a:bodyPr>
          <a:lstStyle/>
          <a:p>
            <a:r>
              <a:rPr lang="en-US" sz="1200" dirty="0" smtClean="0">
                <a:solidFill>
                  <a:schemeClr val="bg1">
                    <a:lumMod val="65000"/>
                  </a:schemeClr>
                </a:solidFill>
              </a:rPr>
              <a:t>Personal description of interviewee</a:t>
            </a:r>
            <a:endParaRPr lang="en-US" sz="1200" dirty="0">
              <a:solidFill>
                <a:schemeClr val="bg1">
                  <a:lumMod val="65000"/>
                </a:schemeClr>
              </a:solidFill>
            </a:endParaRPr>
          </a:p>
        </p:txBody>
      </p:sp>
      <p:sp>
        <p:nvSpPr>
          <p:cNvPr id="16" name="TextBox 15"/>
          <p:cNvSpPr txBox="1"/>
          <p:nvPr/>
        </p:nvSpPr>
        <p:spPr>
          <a:xfrm>
            <a:off x="4712208" y="3001734"/>
            <a:ext cx="4090590" cy="338554"/>
          </a:xfrm>
          <a:prstGeom prst="rect">
            <a:avLst/>
          </a:prstGeom>
          <a:noFill/>
        </p:spPr>
        <p:txBody>
          <a:bodyPr wrap="square" rtlCol="0">
            <a:spAutoFit/>
          </a:bodyPr>
          <a:lstStyle/>
          <a:p>
            <a:r>
              <a:rPr lang="en-US" sz="1600" b="1" dirty="0" smtClean="0"/>
              <a:t>Needs a way to </a:t>
            </a:r>
            <a:endParaRPr lang="en-US" sz="1600" dirty="0">
              <a:solidFill>
                <a:schemeClr val="bg1">
                  <a:lumMod val="65000"/>
                </a:schemeClr>
              </a:solidFill>
            </a:endParaRPr>
          </a:p>
        </p:txBody>
      </p:sp>
      <p:cxnSp>
        <p:nvCxnSpPr>
          <p:cNvPr id="17" name="Straight Connector 16"/>
          <p:cNvCxnSpPr/>
          <p:nvPr/>
        </p:nvCxnSpPr>
        <p:spPr>
          <a:xfrm flipV="1">
            <a:off x="6236402" y="3284361"/>
            <a:ext cx="2503624" cy="251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815337" y="3309511"/>
            <a:ext cx="2203157" cy="276999"/>
          </a:xfrm>
          <a:prstGeom prst="rect">
            <a:avLst/>
          </a:prstGeom>
          <a:noFill/>
        </p:spPr>
        <p:txBody>
          <a:bodyPr wrap="square" rtlCol="0">
            <a:spAutoFit/>
          </a:bodyPr>
          <a:lstStyle/>
          <a:p>
            <a:r>
              <a:rPr lang="en-US" sz="1200" dirty="0" smtClean="0">
                <a:solidFill>
                  <a:schemeClr val="bg1">
                    <a:lumMod val="65000"/>
                  </a:schemeClr>
                </a:solidFill>
              </a:rPr>
              <a:t>Interviewee’s need</a:t>
            </a:r>
            <a:endParaRPr lang="en-US" sz="1200" dirty="0">
              <a:solidFill>
                <a:schemeClr val="bg1">
                  <a:lumMod val="65000"/>
                </a:schemeClr>
              </a:solidFill>
            </a:endParaRPr>
          </a:p>
        </p:txBody>
      </p:sp>
      <p:sp>
        <p:nvSpPr>
          <p:cNvPr id="21" name="TextBox 20"/>
          <p:cNvSpPr txBox="1"/>
          <p:nvPr/>
        </p:nvSpPr>
        <p:spPr>
          <a:xfrm>
            <a:off x="4770043" y="4474942"/>
            <a:ext cx="4090590" cy="338554"/>
          </a:xfrm>
          <a:prstGeom prst="rect">
            <a:avLst/>
          </a:prstGeom>
          <a:noFill/>
        </p:spPr>
        <p:txBody>
          <a:bodyPr wrap="square" rtlCol="0">
            <a:spAutoFit/>
          </a:bodyPr>
          <a:lstStyle/>
          <a:p>
            <a:r>
              <a:rPr lang="en-US" sz="1600" b="1" dirty="0"/>
              <a:t>b</a:t>
            </a:r>
            <a:r>
              <a:rPr lang="en-US" sz="1600" b="1" dirty="0" smtClean="0"/>
              <a:t>ecause (or “but…” or “surprisingly…”)</a:t>
            </a:r>
            <a:endParaRPr lang="en-US" sz="1600" dirty="0">
              <a:solidFill>
                <a:schemeClr val="bg1">
                  <a:lumMod val="65000"/>
                </a:schemeClr>
              </a:solidFill>
            </a:endParaRPr>
          </a:p>
        </p:txBody>
      </p:sp>
      <p:sp>
        <p:nvSpPr>
          <p:cNvPr id="22" name="TextBox 21"/>
          <p:cNvSpPr txBox="1"/>
          <p:nvPr/>
        </p:nvSpPr>
        <p:spPr>
          <a:xfrm>
            <a:off x="4770043" y="4715767"/>
            <a:ext cx="2203157" cy="276999"/>
          </a:xfrm>
          <a:prstGeom prst="rect">
            <a:avLst/>
          </a:prstGeom>
          <a:noFill/>
        </p:spPr>
        <p:txBody>
          <a:bodyPr wrap="square" rtlCol="0">
            <a:spAutoFit/>
          </a:bodyPr>
          <a:lstStyle/>
          <a:p>
            <a:r>
              <a:rPr lang="en-US" sz="1200" dirty="0" smtClean="0">
                <a:solidFill>
                  <a:schemeClr val="bg1">
                    <a:lumMod val="65000"/>
                  </a:schemeClr>
                </a:solidFill>
              </a:rPr>
              <a:t>[Circle one]</a:t>
            </a:r>
            <a:endParaRPr lang="en-US" sz="1200" dirty="0">
              <a:solidFill>
                <a:schemeClr val="bg1">
                  <a:lumMod val="65000"/>
                </a:schemeClr>
              </a:solidFill>
            </a:endParaRPr>
          </a:p>
        </p:txBody>
      </p:sp>
      <p:cxnSp>
        <p:nvCxnSpPr>
          <p:cNvPr id="23" name="Straight Connector 22"/>
          <p:cNvCxnSpPr/>
          <p:nvPr/>
        </p:nvCxnSpPr>
        <p:spPr>
          <a:xfrm>
            <a:off x="4903623" y="4083006"/>
            <a:ext cx="38364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903623" y="5424479"/>
            <a:ext cx="38364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903623" y="6146781"/>
            <a:ext cx="38364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628114" y="6146781"/>
            <a:ext cx="690171" cy="276999"/>
          </a:xfrm>
          <a:prstGeom prst="rect">
            <a:avLst/>
          </a:prstGeom>
          <a:noFill/>
        </p:spPr>
        <p:txBody>
          <a:bodyPr wrap="square" rtlCol="0">
            <a:spAutoFit/>
          </a:bodyPr>
          <a:lstStyle/>
          <a:p>
            <a:r>
              <a:rPr lang="en-US" sz="1200" dirty="0" smtClean="0">
                <a:solidFill>
                  <a:schemeClr val="bg1">
                    <a:lumMod val="65000"/>
                  </a:schemeClr>
                </a:solidFill>
              </a:rPr>
              <a:t>Insight</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6715" y="1805459"/>
            <a:ext cx="324561" cy="652433"/>
          </a:xfrm>
          <a:prstGeom prst="rect">
            <a:avLst/>
          </a:prstGeom>
        </p:spPr>
      </p:pic>
      <p:sp>
        <p:nvSpPr>
          <p:cNvPr id="24" name="Rectangle 23"/>
          <p:cNvSpPr/>
          <p:nvPr/>
        </p:nvSpPr>
        <p:spPr>
          <a:xfrm>
            <a:off x="1191156" y="2323052"/>
            <a:ext cx="2459597" cy="3170099"/>
          </a:xfrm>
          <a:prstGeom prst="rect">
            <a:avLst/>
          </a:prstGeom>
          <a:noFill/>
        </p:spPr>
        <p:txBody>
          <a:bodyPr wrap="square">
            <a:spAutoFit/>
          </a:bodyPr>
          <a:lstStyle/>
          <a:p>
            <a:r>
              <a:rPr lang="en-US" sz="20000" b="0" i="0" dirty="0" smtClean="0">
                <a:solidFill>
                  <a:schemeClr val="accent3">
                    <a:lumMod val="75000"/>
                  </a:schemeClr>
                </a:solidFill>
                <a:latin typeface="Zapf Dingbats"/>
                <a:ea typeface="Zapf Dingbats"/>
                <a:cs typeface="Zapf Dingbats"/>
              </a:rPr>
              <a:t>✔</a:t>
            </a:r>
            <a:endParaRPr lang="en-US" sz="20000" dirty="0">
              <a:solidFill>
                <a:schemeClr val="accent3">
                  <a:lumMod val="75000"/>
                </a:schemeClr>
              </a:solidFill>
            </a:endParaRPr>
          </a:p>
        </p:txBody>
      </p:sp>
      <p:sp>
        <p:nvSpPr>
          <p:cNvPr id="2" name="Rectangle 1"/>
          <p:cNvSpPr/>
          <p:nvPr/>
        </p:nvSpPr>
        <p:spPr>
          <a:xfrm>
            <a:off x="5521639" y="1947009"/>
            <a:ext cx="3496855" cy="369332"/>
          </a:xfrm>
          <a:prstGeom prst="rect">
            <a:avLst/>
          </a:prstGeom>
        </p:spPr>
        <p:txBody>
          <a:bodyPr wrap="none">
            <a:spAutoFit/>
          </a:bodyPr>
          <a:lstStyle/>
          <a:p>
            <a:r>
              <a:rPr lang="en-US" dirty="0">
                <a:solidFill>
                  <a:srgbClr val="2A9B49"/>
                </a:solidFill>
              </a:rPr>
              <a:t>A teenage girl with a bleak outlook </a:t>
            </a:r>
            <a:endParaRPr lang="en-US" dirty="0"/>
          </a:p>
        </p:txBody>
      </p:sp>
      <p:sp>
        <p:nvSpPr>
          <p:cNvPr id="8" name="Rectangle 7"/>
          <p:cNvSpPr/>
          <p:nvPr/>
        </p:nvSpPr>
        <p:spPr>
          <a:xfrm>
            <a:off x="4889023" y="3001183"/>
            <a:ext cx="4005974" cy="1138773"/>
          </a:xfrm>
          <a:prstGeom prst="rect">
            <a:avLst/>
          </a:prstGeom>
        </p:spPr>
        <p:txBody>
          <a:bodyPr wrap="square">
            <a:spAutoFit/>
          </a:bodyPr>
          <a:lstStyle/>
          <a:p>
            <a:pPr algn="r"/>
            <a:r>
              <a:rPr lang="en-US" dirty="0">
                <a:solidFill>
                  <a:srgbClr val="5685DE"/>
                </a:solidFill>
              </a:rPr>
              <a:t>feel more socially accepted </a:t>
            </a:r>
            <a:endParaRPr lang="en-US" dirty="0" smtClean="0">
              <a:solidFill>
                <a:srgbClr val="5685DE"/>
              </a:solidFill>
            </a:endParaRPr>
          </a:p>
          <a:p>
            <a:pPr algn="r"/>
            <a:endParaRPr lang="en-US" dirty="0" smtClean="0">
              <a:solidFill>
                <a:srgbClr val="5685DE"/>
              </a:solidFill>
            </a:endParaRPr>
          </a:p>
          <a:p>
            <a:endParaRPr lang="en-US" sz="1400" dirty="0" smtClean="0">
              <a:solidFill>
                <a:srgbClr val="5685DE"/>
              </a:solidFill>
            </a:endParaRPr>
          </a:p>
          <a:p>
            <a:r>
              <a:rPr lang="en-US" dirty="0" smtClean="0">
                <a:solidFill>
                  <a:srgbClr val="5685DE"/>
                </a:solidFill>
              </a:rPr>
              <a:t>when </a:t>
            </a:r>
            <a:r>
              <a:rPr lang="en-US" dirty="0">
                <a:solidFill>
                  <a:srgbClr val="5685DE"/>
                </a:solidFill>
              </a:rPr>
              <a:t>eating healthy food</a:t>
            </a:r>
            <a:endParaRPr lang="en-US" dirty="0"/>
          </a:p>
        </p:txBody>
      </p:sp>
      <p:sp>
        <p:nvSpPr>
          <p:cNvPr id="14" name="Rectangle 13"/>
          <p:cNvSpPr/>
          <p:nvPr/>
        </p:nvSpPr>
        <p:spPr>
          <a:xfrm>
            <a:off x="4867811" y="5130483"/>
            <a:ext cx="4572000" cy="1015663"/>
          </a:xfrm>
          <a:prstGeom prst="rect">
            <a:avLst/>
          </a:prstGeom>
        </p:spPr>
        <p:txBody>
          <a:bodyPr>
            <a:spAutoFit/>
          </a:bodyPr>
          <a:lstStyle/>
          <a:p>
            <a:r>
              <a:rPr lang="en-US" dirty="0">
                <a:solidFill>
                  <a:srgbClr val="780001"/>
                </a:solidFill>
              </a:rPr>
              <a:t>in her neighborhood a social risk is more </a:t>
            </a:r>
            <a:endParaRPr lang="en-US" dirty="0" smtClean="0">
              <a:solidFill>
                <a:srgbClr val="780001"/>
              </a:solidFill>
            </a:endParaRPr>
          </a:p>
          <a:p>
            <a:endParaRPr lang="en-US" sz="2400" dirty="0">
              <a:solidFill>
                <a:srgbClr val="780001"/>
              </a:solidFill>
            </a:endParaRPr>
          </a:p>
          <a:p>
            <a:r>
              <a:rPr lang="en-US" dirty="0" smtClean="0">
                <a:solidFill>
                  <a:srgbClr val="780001"/>
                </a:solidFill>
              </a:rPr>
              <a:t>dangerous </a:t>
            </a:r>
            <a:r>
              <a:rPr lang="en-US" dirty="0">
                <a:solidFill>
                  <a:srgbClr val="780001"/>
                </a:solidFill>
              </a:rPr>
              <a:t>than a health risk. </a:t>
            </a:r>
          </a:p>
        </p:txBody>
      </p:sp>
      <p:sp>
        <p:nvSpPr>
          <p:cNvPr id="27" name="TextBox 26"/>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
        <p:nvSpPr>
          <p:cNvPr id="31" name="TextBox 30"/>
          <p:cNvSpPr txBox="1"/>
          <p:nvPr/>
        </p:nvSpPr>
        <p:spPr>
          <a:xfrm>
            <a:off x="5637650" y="115192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5984864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Reframe the </a:t>
            </a:r>
            <a:r>
              <a:rPr lang="en-US" sz="2800" b="1" dirty="0" smtClean="0"/>
              <a:t>problem. </a:t>
            </a:r>
            <a:endParaRPr lang="en-US" sz="2800" b="1" dirty="0"/>
          </a:p>
        </p:txBody>
      </p:sp>
      <p:sp>
        <p:nvSpPr>
          <p:cNvPr id="5" name="Rounded Rectangle 4"/>
          <p:cNvSpPr/>
          <p:nvPr/>
        </p:nvSpPr>
        <p:spPr>
          <a:xfrm>
            <a:off x="247231" y="1514189"/>
            <a:ext cx="4263196"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ounded Rectangle 5"/>
          <p:cNvSpPr/>
          <p:nvPr/>
        </p:nvSpPr>
        <p:spPr>
          <a:xfrm>
            <a:off x="4712209" y="1514189"/>
            <a:ext cx="4247393"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1571746"/>
            <a:ext cx="4090590" cy="492443"/>
          </a:xfrm>
          <a:prstGeom prst="rect">
            <a:avLst/>
          </a:prstGeom>
          <a:noFill/>
        </p:spPr>
        <p:txBody>
          <a:bodyPr wrap="square" rtlCol="0">
            <a:spAutoFit/>
          </a:bodyPr>
          <a:lstStyle/>
          <a:p>
            <a:r>
              <a:rPr lang="en-US" sz="1400" b="1" dirty="0" smtClean="0"/>
              <a:t>Goals and wishes</a:t>
            </a:r>
            <a:r>
              <a:rPr lang="en-US" sz="1400" b="1" dirty="0" smtClean="0">
                <a:solidFill>
                  <a:srgbClr val="000000"/>
                </a:solidFill>
              </a:rPr>
              <a:t>:</a:t>
            </a:r>
            <a:r>
              <a:rPr lang="en-US" sz="1400" dirty="0" smtClean="0">
                <a:solidFill>
                  <a:schemeClr val="bg1">
                    <a:lumMod val="65000"/>
                  </a:schemeClr>
                </a:solidFill>
              </a:rPr>
              <a:t> </a:t>
            </a:r>
            <a:r>
              <a:rPr lang="en-US" sz="1200" dirty="0" smtClean="0">
                <a:solidFill>
                  <a:schemeClr val="bg1">
                    <a:lumMod val="65000"/>
                  </a:schemeClr>
                </a:solidFill>
              </a:rPr>
              <a:t>what is your partner trying to achieve? (use verbs)</a:t>
            </a:r>
            <a:endParaRPr lang="en-US" sz="1200" dirty="0">
              <a:solidFill>
                <a:schemeClr val="bg1">
                  <a:lumMod val="65000"/>
                </a:schemeClr>
              </a:solidFill>
            </a:endParaRPr>
          </a:p>
        </p:txBody>
      </p:sp>
      <p:sp>
        <p:nvSpPr>
          <p:cNvPr id="9" name="TextBox 8"/>
          <p:cNvSpPr txBox="1"/>
          <p:nvPr/>
        </p:nvSpPr>
        <p:spPr>
          <a:xfrm>
            <a:off x="247230" y="761625"/>
            <a:ext cx="2745237" cy="461665"/>
          </a:xfrm>
          <a:prstGeom prst="rect">
            <a:avLst/>
          </a:prstGeom>
          <a:noFill/>
        </p:spPr>
        <p:txBody>
          <a:bodyPr wrap="square" rtlCol="0">
            <a:spAutoFit/>
          </a:bodyPr>
          <a:lstStyle/>
          <a:p>
            <a:r>
              <a:rPr lang="en-US" sz="2400" b="1" dirty="0" smtClean="0"/>
              <a:t>3. Capture Findings</a:t>
            </a:r>
            <a:endParaRPr lang="en-US" sz="2400" b="1" dirty="0"/>
          </a:p>
        </p:txBody>
      </p:sp>
      <p:sp>
        <p:nvSpPr>
          <p:cNvPr id="10" name="TextBox 9"/>
          <p:cNvSpPr txBox="1"/>
          <p:nvPr/>
        </p:nvSpPr>
        <p:spPr>
          <a:xfrm>
            <a:off x="613282" y="1144857"/>
            <a:ext cx="4098927" cy="369332"/>
          </a:xfrm>
          <a:prstGeom prst="rect">
            <a:avLst/>
          </a:prstGeom>
          <a:noFill/>
        </p:spPr>
        <p:txBody>
          <a:bodyPr wrap="square" rtlCol="0">
            <a:spAutoFit/>
          </a:bodyPr>
          <a:lstStyle/>
          <a:p>
            <a:r>
              <a:rPr lang="en-US" dirty="0" smtClean="0"/>
              <a:t>3 min</a:t>
            </a:r>
            <a:endParaRPr lang="en-US" dirty="0"/>
          </a:p>
        </p:txBody>
      </p:sp>
      <p:sp>
        <p:nvSpPr>
          <p:cNvPr id="11" name="TextBox 10"/>
          <p:cNvSpPr txBox="1"/>
          <p:nvPr/>
        </p:nvSpPr>
        <p:spPr>
          <a:xfrm>
            <a:off x="4712208" y="808180"/>
            <a:ext cx="4431791" cy="461665"/>
          </a:xfrm>
          <a:prstGeom prst="rect">
            <a:avLst/>
          </a:prstGeom>
          <a:noFill/>
        </p:spPr>
        <p:txBody>
          <a:bodyPr wrap="square" rtlCol="0">
            <a:spAutoFit/>
          </a:bodyPr>
          <a:lstStyle/>
          <a:p>
            <a:r>
              <a:rPr lang="en-US" sz="2400" b="1" dirty="0" smtClean="0"/>
              <a:t>4. Take a stand with a POV</a:t>
            </a:r>
            <a:endParaRPr lang="en-US" sz="2400" b="1" dirty="0"/>
          </a:p>
        </p:txBody>
      </p:sp>
      <p:sp>
        <p:nvSpPr>
          <p:cNvPr id="12" name="TextBox 11"/>
          <p:cNvSpPr txBox="1"/>
          <p:nvPr/>
        </p:nvSpPr>
        <p:spPr>
          <a:xfrm>
            <a:off x="5045073" y="1144857"/>
            <a:ext cx="4098927" cy="369332"/>
          </a:xfrm>
          <a:prstGeom prst="rect">
            <a:avLst/>
          </a:prstGeom>
          <a:noFill/>
        </p:spPr>
        <p:txBody>
          <a:bodyPr wrap="square" rtlCol="0">
            <a:spAutoFit/>
          </a:bodyPr>
          <a:lstStyle/>
          <a:p>
            <a:r>
              <a:rPr lang="en-US" dirty="0" smtClean="0"/>
              <a:t>2 min</a:t>
            </a:r>
            <a:endParaRPr lang="en-US" dirty="0"/>
          </a:p>
        </p:txBody>
      </p:sp>
      <p:sp>
        <p:nvSpPr>
          <p:cNvPr id="13" name="TextBox 12"/>
          <p:cNvSpPr txBox="1"/>
          <p:nvPr/>
        </p:nvSpPr>
        <p:spPr>
          <a:xfrm>
            <a:off x="247231" y="3456340"/>
            <a:ext cx="4090590" cy="861774"/>
          </a:xfrm>
          <a:prstGeom prst="rect">
            <a:avLst/>
          </a:prstGeom>
          <a:noFill/>
        </p:spPr>
        <p:txBody>
          <a:bodyPr wrap="square" rtlCol="0">
            <a:spAutoFit/>
          </a:bodyPr>
          <a:lstStyle/>
          <a:p>
            <a:r>
              <a:rPr lang="en-US" sz="1400" b="1" dirty="0" smtClean="0"/>
              <a:t>Insights</a:t>
            </a:r>
            <a:r>
              <a:rPr lang="en-US" sz="1400" b="1" dirty="0" smtClean="0">
                <a:solidFill>
                  <a:srgbClr val="000000"/>
                </a:solidFill>
              </a:rPr>
              <a:t>:</a:t>
            </a:r>
            <a:r>
              <a:rPr lang="en-US" sz="1200" dirty="0" smtClean="0">
                <a:solidFill>
                  <a:schemeClr val="bg1">
                    <a:lumMod val="65000"/>
                  </a:schemeClr>
                </a:solidFill>
              </a:rPr>
              <a:t> New </a:t>
            </a:r>
            <a:r>
              <a:rPr lang="en-US" sz="1200" dirty="0" err="1" smtClean="0">
                <a:solidFill>
                  <a:schemeClr val="bg1">
                    <a:lumMod val="65000"/>
                  </a:schemeClr>
                </a:solidFill>
              </a:rPr>
              <a:t>learnings</a:t>
            </a:r>
            <a:r>
              <a:rPr lang="en-US" sz="1200" dirty="0" smtClean="0">
                <a:solidFill>
                  <a:schemeClr val="bg1">
                    <a:lumMod val="65000"/>
                  </a:schemeClr>
                </a:solidFill>
              </a:rPr>
              <a:t> about your partner’s feelings and motivations. What’s something you see about your partner’s experience that maybe s/he doesn’t see? (make inferences from what you heard) </a:t>
            </a:r>
            <a:endParaRPr lang="en-US" sz="1200" dirty="0">
              <a:solidFill>
                <a:schemeClr val="bg1">
                  <a:lumMod val="65000"/>
                </a:schemeClr>
              </a:solidFill>
            </a:endParaRPr>
          </a:p>
        </p:txBody>
      </p:sp>
      <p:cxnSp>
        <p:nvCxnSpPr>
          <p:cNvPr id="3" name="Straight Connector 2"/>
          <p:cNvCxnSpPr/>
          <p:nvPr/>
        </p:nvCxnSpPr>
        <p:spPr>
          <a:xfrm>
            <a:off x="5474504" y="2323052"/>
            <a:ext cx="335861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012347" y="2323052"/>
            <a:ext cx="2203157" cy="276999"/>
          </a:xfrm>
          <a:prstGeom prst="rect">
            <a:avLst/>
          </a:prstGeom>
          <a:noFill/>
        </p:spPr>
        <p:txBody>
          <a:bodyPr wrap="square" rtlCol="0">
            <a:spAutoFit/>
          </a:bodyPr>
          <a:lstStyle/>
          <a:p>
            <a:r>
              <a:rPr lang="en-US" sz="1200" dirty="0" smtClean="0">
                <a:solidFill>
                  <a:schemeClr val="bg1">
                    <a:lumMod val="65000"/>
                  </a:schemeClr>
                </a:solidFill>
              </a:rPr>
              <a:t>Partner’s name/description</a:t>
            </a:r>
            <a:endParaRPr lang="en-US" sz="1200" dirty="0">
              <a:solidFill>
                <a:schemeClr val="bg1">
                  <a:lumMod val="65000"/>
                </a:schemeClr>
              </a:solidFill>
            </a:endParaRPr>
          </a:p>
        </p:txBody>
      </p:sp>
      <p:sp>
        <p:nvSpPr>
          <p:cNvPr id="16" name="TextBox 15"/>
          <p:cNvSpPr txBox="1"/>
          <p:nvPr/>
        </p:nvSpPr>
        <p:spPr>
          <a:xfrm>
            <a:off x="4712208" y="3001734"/>
            <a:ext cx="4090590" cy="338554"/>
          </a:xfrm>
          <a:prstGeom prst="rect">
            <a:avLst/>
          </a:prstGeom>
          <a:noFill/>
        </p:spPr>
        <p:txBody>
          <a:bodyPr wrap="square" rtlCol="0">
            <a:spAutoFit/>
          </a:bodyPr>
          <a:lstStyle/>
          <a:p>
            <a:r>
              <a:rPr lang="en-US" sz="1600" b="1" dirty="0" smtClean="0"/>
              <a:t>Needs a way to </a:t>
            </a:r>
            <a:endParaRPr lang="en-US" sz="1600" dirty="0">
              <a:solidFill>
                <a:schemeClr val="bg1">
                  <a:lumMod val="65000"/>
                </a:schemeClr>
              </a:solidFill>
            </a:endParaRPr>
          </a:p>
        </p:txBody>
      </p:sp>
      <p:cxnSp>
        <p:nvCxnSpPr>
          <p:cNvPr id="17" name="Straight Connector 16"/>
          <p:cNvCxnSpPr/>
          <p:nvPr/>
        </p:nvCxnSpPr>
        <p:spPr>
          <a:xfrm flipV="1">
            <a:off x="6236402" y="3284361"/>
            <a:ext cx="2503624" cy="251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815337" y="3309511"/>
            <a:ext cx="2203157" cy="276999"/>
          </a:xfrm>
          <a:prstGeom prst="rect">
            <a:avLst/>
          </a:prstGeom>
          <a:noFill/>
        </p:spPr>
        <p:txBody>
          <a:bodyPr wrap="square" rtlCol="0">
            <a:spAutoFit/>
          </a:bodyPr>
          <a:lstStyle/>
          <a:p>
            <a:r>
              <a:rPr lang="en-US" sz="1200" dirty="0" smtClean="0">
                <a:solidFill>
                  <a:schemeClr val="bg1">
                    <a:lumMod val="65000"/>
                  </a:schemeClr>
                </a:solidFill>
              </a:rPr>
              <a:t>User’s need</a:t>
            </a:r>
            <a:endParaRPr lang="en-US" sz="1200" dirty="0">
              <a:solidFill>
                <a:schemeClr val="bg1">
                  <a:lumMod val="65000"/>
                </a:schemeClr>
              </a:solidFill>
            </a:endParaRPr>
          </a:p>
        </p:txBody>
      </p:sp>
      <p:sp>
        <p:nvSpPr>
          <p:cNvPr id="21" name="TextBox 20"/>
          <p:cNvSpPr txBox="1"/>
          <p:nvPr/>
        </p:nvSpPr>
        <p:spPr>
          <a:xfrm>
            <a:off x="4770043" y="4474942"/>
            <a:ext cx="4090590" cy="338554"/>
          </a:xfrm>
          <a:prstGeom prst="rect">
            <a:avLst/>
          </a:prstGeom>
          <a:noFill/>
        </p:spPr>
        <p:txBody>
          <a:bodyPr wrap="square" rtlCol="0">
            <a:spAutoFit/>
          </a:bodyPr>
          <a:lstStyle/>
          <a:p>
            <a:r>
              <a:rPr lang="en-US" sz="1600" b="1" dirty="0"/>
              <a:t>b</a:t>
            </a:r>
            <a:r>
              <a:rPr lang="en-US" sz="1600" b="1" dirty="0" smtClean="0"/>
              <a:t>ecause (or “but…” or “surprisingly…”)</a:t>
            </a:r>
            <a:endParaRPr lang="en-US" sz="1600" dirty="0">
              <a:solidFill>
                <a:schemeClr val="bg1">
                  <a:lumMod val="65000"/>
                </a:schemeClr>
              </a:solidFill>
            </a:endParaRPr>
          </a:p>
        </p:txBody>
      </p:sp>
      <p:sp>
        <p:nvSpPr>
          <p:cNvPr id="22" name="TextBox 21"/>
          <p:cNvSpPr txBox="1"/>
          <p:nvPr/>
        </p:nvSpPr>
        <p:spPr>
          <a:xfrm>
            <a:off x="4770043" y="4715767"/>
            <a:ext cx="2203157" cy="276999"/>
          </a:xfrm>
          <a:prstGeom prst="rect">
            <a:avLst/>
          </a:prstGeom>
          <a:noFill/>
        </p:spPr>
        <p:txBody>
          <a:bodyPr wrap="square" rtlCol="0">
            <a:spAutoFit/>
          </a:bodyPr>
          <a:lstStyle/>
          <a:p>
            <a:r>
              <a:rPr lang="en-US" sz="1200" dirty="0" smtClean="0">
                <a:solidFill>
                  <a:schemeClr val="bg1">
                    <a:lumMod val="65000"/>
                  </a:schemeClr>
                </a:solidFill>
              </a:rPr>
              <a:t>[Circle one]</a:t>
            </a:r>
            <a:endParaRPr lang="en-US" sz="1200" dirty="0">
              <a:solidFill>
                <a:schemeClr val="bg1">
                  <a:lumMod val="65000"/>
                </a:schemeClr>
              </a:solidFill>
            </a:endParaRPr>
          </a:p>
        </p:txBody>
      </p:sp>
      <p:cxnSp>
        <p:nvCxnSpPr>
          <p:cNvPr id="23" name="Straight Connector 22"/>
          <p:cNvCxnSpPr/>
          <p:nvPr/>
        </p:nvCxnSpPr>
        <p:spPr>
          <a:xfrm>
            <a:off x="4903623" y="4083006"/>
            <a:ext cx="38364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903623" y="5424479"/>
            <a:ext cx="38364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903623" y="6146781"/>
            <a:ext cx="38364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628114" y="6146781"/>
            <a:ext cx="690171" cy="276999"/>
          </a:xfrm>
          <a:prstGeom prst="rect">
            <a:avLst/>
          </a:prstGeom>
          <a:noFill/>
        </p:spPr>
        <p:txBody>
          <a:bodyPr wrap="square" rtlCol="0">
            <a:spAutoFit/>
          </a:bodyPr>
          <a:lstStyle/>
          <a:p>
            <a:r>
              <a:rPr lang="en-US" sz="1200" dirty="0" smtClean="0">
                <a:solidFill>
                  <a:schemeClr val="bg1">
                    <a:lumMod val="65000"/>
                  </a:schemeClr>
                </a:solidFill>
              </a:rPr>
              <a:t>Insight</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6715" y="1805459"/>
            <a:ext cx="324561" cy="652433"/>
          </a:xfrm>
          <a:prstGeom prst="rect">
            <a:avLst/>
          </a:prstGeom>
        </p:spPr>
      </p:pic>
      <p:sp>
        <p:nvSpPr>
          <p:cNvPr id="24" name="Rectangle 23"/>
          <p:cNvSpPr/>
          <p:nvPr/>
        </p:nvSpPr>
        <p:spPr>
          <a:xfrm>
            <a:off x="1191156" y="2323052"/>
            <a:ext cx="2459597" cy="3170099"/>
          </a:xfrm>
          <a:prstGeom prst="rect">
            <a:avLst/>
          </a:prstGeom>
          <a:noFill/>
        </p:spPr>
        <p:txBody>
          <a:bodyPr wrap="square">
            <a:spAutoFit/>
          </a:bodyPr>
          <a:lstStyle/>
          <a:p>
            <a:r>
              <a:rPr lang="en-US" sz="20000" b="0" i="0" dirty="0" smtClean="0">
                <a:solidFill>
                  <a:schemeClr val="accent3">
                    <a:lumMod val="75000"/>
                  </a:schemeClr>
                </a:solidFill>
                <a:latin typeface="Zapf Dingbats"/>
                <a:ea typeface="Zapf Dingbats"/>
                <a:cs typeface="Zapf Dingbats"/>
              </a:rPr>
              <a:t>✔</a:t>
            </a:r>
            <a:endParaRPr lang="en-US" sz="20000" dirty="0">
              <a:solidFill>
                <a:schemeClr val="accent3">
                  <a:lumMod val="75000"/>
                </a:schemeClr>
              </a:solidFill>
            </a:endParaRPr>
          </a:p>
        </p:txBody>
      </p:sp>
      <p:sp>
        <p:nvSpPr>
          <p:cNvPr id="25" name="TextBox 24"/>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
        <p:nvSpPr>
          <p:cNvPr id="26" name="TextBox 25"/>
          <p:cNvSpPr txBox="1"/>
          <p:nvPr/>
        </p:nvSpPr>
        <p:spPr>
          <a:xfrm>
            <a:off x="5637650" y="115192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38359718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Reframe the </a:t>
            </a:r>
            <a:r>
              <a:rPr lang="en-US" sz="2800" b="1" dirty="0" smtClean="0"/>
              <a:t>problem. </a:t>
            </a:r>
            <a:endParaRPr lang="en-US" sz="2800" b="1" dirty="0"/>
          </a:p>
        </p:txBody>
      </p:sp>
      <p:sp>
        <p:nvSpPr>
          <p:cNvPr id="5" name="Rounded Rectangle 4"/>
          <p:cNvSpPr/>
          <p:nvPr/>
        </p:nvSpPr>
        <p:spPr>
          <a:xfrm>
            <a:off x="247231" y="1514189"/>
            <a:ext cx="4263196"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ounded Rectangle 5"/>
          <p:cNvSpPr/>
          <p:nvPr/>
        </p:nvSpPr>
        <p:spPr>
          <a:xfrm>
            <a:off x="4712209" y="1514189"/>
            <a:ext cx="4247393"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1571746"/>
            <a:ext cx="4090590" cy="492443"/>
          </a:xfrm>
          <a:prstGeom prst="rect">
            <a:avLst/>
          </a:prstGeom>
          <a:noFill/>
        </p:spPr>
        <p:txBody>
          <a:bodyPr wrap="square" rtlCol="0">
            <a:spAutoFit/>
          </a:bodyPr>
          <a:lstStyle/>
          <a:p>
            <a:r>
              <a:rPr lang="en-US" sz="1400" b="1" dirty="0" smtClean="0"/>
              <a:t>Goals and wishes</a:t>
            </a:r>
            <a:r>
              <a:rPr lang="en-US" sz="1400" b="1" dirty="0" smtClean="0">
                <a:solidFill>
                  <a:srgbClr val="000000"/>
                </a:solidFill>
              </a:rPr>
              <a:t>:</a:t>
            </a:r>
            <a:r>
              <a:rPr lang="en-US" sz="1400" dirty="0" smtClean="0">
                <a:solidFill>
                  <a:schemeClr val="bg1">
                    <a:lumMod val="65000"/>
                  </a:schemeClr>
                </a:solidFill>
              </a:rPr>
              <a:t> </a:t>
            </a:r>
            <a:r>
              <a:rPr lang="en-US" sz="1200" dirty="0" smtClean="0">
                <a:solidFill>
                  <a:schemeClr val="bg1">
                    <a:lumMod val="65000"/>
                  </a:schemeClr>
                </a:solidFill>
              </a:rPr>
              <a:t>what is your partner trying to achieve? (use verbs)</a:t>
            </a:r>
            <a:endParaRPr lang="en-US" sz="1200" dirty="0">
              <a:solidFill>
                <a:schemeClr val="bg1">
                  <a:lumMod val="65000"/>
                </a:schemeClr>
              </a:solidFill>
            </a:endParaRPr>
          </a:p>
        </p:txBody>
      </p:sp>
      <p:sp>
        <p:nvSpPr>
          <p:cNvPr id="9" name="TextBox 8"/>
          <p:cNvSpPr txBox="1"/>
          <p:nvPr/>
        </p:nvSpPr>
        <p:spPr>
          <a:xfrm>
            <a:off x="247230" y="761625"/>
            <a:ext cx="2745237" cy="461665"/>
          </a:xfrm>
          <a:prstGeom prst="rect">
            <a:avLst/>
          </a:prstGeom>
          <a:noFill/>
        </p:spPr>
        <p:txBody>
          <a:bodyPr wrap="square" rtlCol="0">
            <a:spAutoFit/>
          </a:bodyPr>
          <a:lstStyle/>
          <a:p>
            <a:r>
              <a:rPr lang="en-US" sz="2400" b="1" dirty="0" smtClean="0"/>
              <a:t>3. Capture Findings</a:t>
            </a:r>
            <a:endParaRPr lang="en-US" sz="2400" b="1" dirty="0"/>
          </a:p>
        </p:txBody>
      </p:sp>
      <p:sp>
        <p:nvSpPr>
          <p:cNvPr id="10" name="TextBox 9"/>
          <p:cNvSpPr txBox="1"/>
          <p:nvPr/>
        </p:nvSpPr>
        <p:spPr>
          <a:xfrm>
            <a:off x="613282" y="1144857"/>
            <a:ext cx="4098927" cy="369332"/>
          </a:xfrm>
          <a:prstGeom prst="rect">
            <a:avLst/>
          </a:prstGeom>
          <a:noFill/>
        </p:spPr>
        <p:txBody>
          <a:bodyPr wrap="square" rtlCol="0">
            <a:spAutoFit/>
          </a:bodyPr>
          <a:lstStyle/>
          <a:p>
            <a:r>
              <a:rPr lang="en-US" dirty="0" smtClean="0"/>
              <a:t>3 min</a:t>
            </a:r>
            <a:endParaRPr lang="en-US" dirty="0"/>
          </a:p>
        </p:txBody>
      </p:sp>
      <p:sp>
        <p:nvSpPr>
          <p:cNvPr id="11" name="TextBox 10"/>
          <p:cNvSpPr txBox="1"/>
          <p:nvPr/>
        </p:nvSpPr>
        <p:spPr>
          <a:xfrm>
            <a:off x="4712208" y="808180"/>
            <a:ext cx="4431791" cy="461665"/>
          </a:xfrm>
          <a:prstGeom prst="rect">
            <a:avLst/>
          </a:prstGeom>
          <a:noFill/>
        </p:spPr>
        <p:txBody>
          <a:bodyPr wrap="square" rtlCol="0">
            <a:spAutoFit/>
          </a:bodyPr>
          <a:lstStyle/>
          <a:p>
            <a:r>
              <a:rPr lang="en-US" sz="2400" b="1" dirty="0" smtClean="0"/>
              <a:t>4. Take a stand with a POV</a:t>
            </a:r>
            <a:endParaRPr lang="en-US" sz="2400" b="1" dirty="0"/>
          </a:p>
        </p:txBody>
      </p:sp>
      <p:sp>
        <p:nvSpPr>
          <p:cNvPr id="12" name="TextBox 11"/>
          <p:cNvSpPr txBox="1"/>
          <p:nvPr/>
        </p:nvSpPr>
        <p:spPr>
          <a:xfrm>
            <a:off x="5045073" y="1144857"/>
            <a:ext cx="4098927" cy="369332"/>
          </a:xfrm>
          <a:prstGeom prst="rect">
            <a:avLst/>
          </a:prstGeom>
          <a:noFill/>
        </p:spPr>
        <p:txBody>
          <a:bodyPr wrap="square" rtlCol="0">
            <a:spAutoFit/>
          </a:bodyPr>
          <a:lstStyle/>
          <a:p>
            <a:r>
              <a:rPr lang="en-US" dirty="0" smtClean="0"/>
              <a:t>2 min</a:t>
            </a:r>
            <a:endParaRPr lang="en-US" dirty="0"/>
          </a:p>
        </p:txBody>
      </p:sp>
      <p:sp>
        <p:nvSpPr>
          <p:cNvPr id="13" name="TextBox 12"/>
          <p:cNvSpPr txBox="1"/>
          <p:nvPr/>
        </p:nvSpPr>
        <p:spPr>
          <a:xfrm>
            <a:off x="247231" y="3456340"/>
            <a:ext cx="4090590" cy="861774"/>
          </a:xfrm>
          <a:prstGeom prst="rect">
            <a:avLst/>
          </a:prstGeom>
          <a:noFill/>
        </p:spPr>
        <p:txBody>
          <a:bodyPr wrap="square" rtlCol="0">
            <a:spAutoFit/>
          </a:bodyPr>
          <a:lstStyle/>
          <a:p>
            <a:r>
              <a:rPr lang="en-US" sz="1400" b="1" dirty="0" smtClean="0"/>
              <a:t>Insights</a:t>
            </a:r>
            <a:r>
              <a:rPr lang="en-US" sz="1400" b="1" dirty="0" smtClean="0">
                <a:solidFill>
                  <a:srgbClr val="000000"/>
                </a:solidFill>
              </a:rPr>
              <a:t>:</a:t>
            </a:r>
            <a:r>
              <a:rPr lang="en-US" sz="1200" dirty="0" smtClean="0">
                <a:solidFill>
                  <a:schemeClr val="bg1">
                    <a:lumMod val="65000"/>
                  </a:schemeClr>
                </a:solidFill>
              </a:rPr>
              <a:t> New </a:t>
            </a:r>
            <a:r>
              <a:rPr lang="en-US" sz="1200" dirty="0" err="1" smtClean="0">
                <a:solidFill>
                  <a:schemeClr val="bg1">
                    <a:lumMod val="65000"/>
                  </a:schemeClr>
                </a:solidFill>
              </a:rPr>
              <a:t>learnings</a:t>
            </a:r>
            <a:r>
              <a:rPr lang="en-US" sz="1200" dirty="0" smtClean="0">
                <a:solidFill>
                  <a:schemeClr val="bg1">
                    <a:lumMod val="65000"/>
                  </a:schemeClr>
                </a:solidFill>
              </a:rPr>
              <a:t> about your partner’s feelings and motivations. What’s something you see about your partner’s experience that maybe s/he doesn’t see? (make inferences from what you heard) </a:t>
            </a:r>
            <a:endParaRPr lang="en-US" sz="1200" dirty="0">
              <a:solidFill>
                <a:schemeClr val="bg1">
                  <a:lumMod val="65000"/>
                </a:schemeClr>
              </a:solidFill>
            </a:endParaRPr>
          </a:p>
        </p:txBody>
      </p:sp>
      <p:cxnSp>
        <p:nvCxnSpPr>
          <p:cNvPr id="3" name="Straight Connector 2"/>
          <p:cNvCxnSpPr/>
          <p:nvPr/>
        </p:nvCxnSpPr>
        <p:spPr>
          <a:xfrm>
            <a:off x="5474504" y="2323052"/>
            <a:ext cx="335861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012347" y="2323052"/>
            <a:ext cx="2203157" cy="276999"/>
          </a:xfrm>
          <a:prstGeom prst="rect">
            <a:avLst/>
          </a:prstGeom>
          <a:noFill/>
        </p:spPr>
        <p:txBody>
          <a:bodyPr wrap="square" rtlCol="0">
            <a:spAutoFit/>
          </a:bodyPr>
          <a:lstStyle/>
          <a:p>
            <a:r>
              <a:rPr lang="en-US" sz="1200" dirty="0" smtClean="0">
                <a:solidFill>
                  <a:schemeClr val="bg1">
                    <a:lumMod val="65000"/>
                  </a:schemeClr>
                </a:solidFill>
              </a:rPr>
              <a:t>Partner’s name/description</a:t>
            </a:r>
            <a:endParaRPr lang="en-US" sz="1200" dirty="0">
              <a:solidFill>
                <a:schemeClr val="bg1">
                  <a:lumMod val="65000"/>
                </a:schemeClr>
              </a:solidFill>
            </a:endParaRPr>
          </a:p>
        </p:txBody>
      </p:sp>
      <p:sp>
        <p:nvSpPr>
          <p:cNvPr id="16" name="TextBox 15"/>
          <p:cNvSpPr txBox="1"/>
          <p:nvPr/>
        </p:nvSpPr>
        <p:spPr>
          <a:xfrm>
            <a:off x="4712208" y="3001734"/>
            <a:ext cx="4090590" cy="338554"/>
          </a:xfrm>
          <a:prstGeom prst="rect">
            <a:avLst/>
          </a:prstGeom>
          <a:noFill/>
        </p:spPr>
        <p:txBody>
          <a:bodyPr wrap="square" rtlCol="0">
            <a:spAutoFit/>
          </a:bodyPr>
          <a:lstStyle/>
          <a:p>
            <a:r>
              <a:rPr lang="en-US" sz="1600" b="1" dirty="0" smtClean="0"/>
              <a:t>Needs a way to </a:t>
            </a:r>
            <a:endParaRPr lang="en-US" sz="1600" dirty="0">
              <a:solidFill>
                <a:schemeClr val="bg1">
                  <a:lumMod val="65000"/>
                </a:schemeClr>
              </a:solidFill>
            </a:endParaRPr>
          </a:p>
        </p:txBody>
      </p:sp>
      <p:cxnSp>
        <p:nvCxnSpPr>
          <p:cNvPr id="17" name="Straight Connector 16"/>
          <p:cNvCxnSpPr/>
          <p:nvPr/>
        </p:nvCxnSpPr>
        <p:spPr>
          <a:xfrm flipV="1">
            <a:off x="6236402" y="3284361"/>
            <a:ext cx="2503624" cy="251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815337" y="3309511"/>
            <a:ext cx="2203157" cy="276999"/>
          </a:xfrm>
          <a:prstGeom prst="rect">
            <a:avLst/>
          </a:prstGeom>
          <a:noFill/>
        </p:spPr>
        <p:txBody>
          <a:bodyPr wrap="square" rtlCol="0">
            <a:spAutoFit/>
          </a:bodyPr>
          <a:lstStyle/>
          <a:p>
            <a:r>
              <a:rPr lang="en-US" sz="1200" dirty="0" smtClean="0">
                <a:solidFill>
                  <a:schemeClr val="bg1">
                    <a:lumMod val="65000"/>
                  </a:schemeClr>
                </a:solidFill>
              </a:rPr>
              <a:t>User’s need</a:t>
            </a:r>
            <a:endParaRPr lang="en-US" sz="1200" dirty="0">
              <a:solidFill>
                <a:schemeClr val="bg1">
                  <a:lumMod val="65000"/>
                </a:schemeClr>
              </a:solidFill>
            </a:endParaRPr>
          </a:p>
        </p:txBody>
      </p:sp>
      <p:sp>
        <p:nvSpPr>
          <p:cNvPr id="21" name="TextBox 20"/>
          <p:cNvSpPr txBox="1"/>
          <p:nvPr/>
        </p:nvSpPr>
        <p:spPr>
          <a:xfrm>
            <a:off x="4770043" y="4474942"/>
            <a:ext cx="4090590" cy="338554"/>
          </a:xfrm>
          <a:prstGeom prst="rect">
            <a:avLst/>
          </a:prstGeom>
          <a:noFill/>
        </p:spPr>
        <p:txBody>
          <a:bodyPr wrap="square" rtlCol="0">
            <a:spAutoFit/>
          </a:bodyPr>
          <a:lstStyle/>
          <a:p>
            <a:r>
              <a:rPr lang="en-US" sz="1600" b="1" dirty="0"/>
              <a:t>b</a:t>
            </a:r>
            <a:r>
              <a:rPr lang="en-US" sz="1600" b="1" dirty="0" smtClean="0"/>
              <a:t>ecause (or “but…” or “surprisingly…”)</a:t>
            </a:r>
            <a:endParaRPr lang="en-US" sz="1600" dirty="0">
              <a:solidFill>
                <a:schemeClr val="bg1">
                  <a:lumMod val="65000"/>
                </a:schemeClr>
              </a:solidFill>
            </a:endParaRPr>
          </a:p>
        </p:txBody>
      </p:sp>
      <p:sp>
        <p:nvSpPr>
          <p:cNvPr id="22" name="TextBox 21"/>
          <p:cNvSpPr txBox="1"/>
          <p:nvPr/>
        </p:nvSpPr>
        <p:spPr>
          <a:xfrm>
            <a:off x="4770043" y="4715767"/>
            <a:ext cx="2203157" cy="276999"/>
          </a:xfrm>
          <a:prstGeom prst="rect">
            <a:avLst/>
          </a:prstGeom>
          <a:noFill/>
        </p:spPr>
        <p:txBody>
          <a:bodyPr wrap="square" rtlCol="0">
            <a:spAutoFit/>
          </a:bodyPr>
          <a:lstStyle/>
          <a:p>
            <a:r>
              <a:rPr lang="en-US" sz="1200" dirty="0" smtClean="0">
                <a:solidFill>
                  <a:schemeClr val="bg1">
                    <a:lumMod val="65000"/>
                  </a:schemeClr>
                </a:solidFill>
              </a:rPr>
              <a:t>[Circle one]</a:t>
            </a:r>
            <a:endParaRPr lang="en-US" sz="1200" dirty="0">
              <a:solidFill>
                <a:schemeClr val="bg1">
                  <a:lumMod val="65000"/>
                </a:schemeClr>
              </a:solidFill>
            </a:endParaRPr>
          </a:p>
        </p:txBody>
      </p:sp>
      <p:cxnSp>
        <p:nvCxnSpPr>
          <p:cNvPr id="23" name="Straight Connector 22"/>
          <p:cNvCxnSpPr/>
          <p:nvPr/>
        </p:nvCxnSpPr>
        <p:spPr>
          <a:xfrm>
            <a:off x="4903623" y="4083006"/>
            <a:ext cx="38364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903623" y="5424479"/>
            <a:ext cx="38364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903623" y="6146781"/>
            <a:ext cx="38364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628114" y="6146781"/>
            <a:ext cx="690171" cy="276999"/>
          </a:xfrm>
          <a:prstGeom prst="rect">
            <a:avLst/>
          </a:prstGeom>
          <a:noFill/>
        </p:spPr>
        <p:txBody>
          <a:bodyPr wrap="square" rtlCol="0">
            <a:spAutoFit/>
          </a:bodyPr>
          <a:lstStyle/>
          <a:p>
            <a:r>
              <a:rPr lang="en-US" sz="1200" dirty="0" smtClean="0">
                <a:solidFill>
                  <a:schemeClr val="bg1">
                    <a:lumMod val="65000"/>
                  </a:schemeClr>
                </a:solidFill>
              </a:rPr>
              <a:t>Insight</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6715" y="1805459"/>
            <a:ext cx="324561" cy="652433"/>
          </a:xfrm>
          <a:prstGeom prst="rect">
            <a:avLst/>
          </a:prstGeom>
        </p:spPr>
      </p:pic>
      <p:sp>
        <p:nvSpPr>
          <p:cNvPr id="24" name="Rectangle 23"/>
          <p:cNvSpPr/>
          <p:nvPr/>
        </p:nvSpPr>
        <p:spPr>
          <a:xfrm>
            <a:off x="1191156" y="2323052"/>
            <a:ext cx="2459597" cy="3170099"/>
          </a:xfrm>
          <a:prstGeom prst="rect">
            <a:avLst/>
          </a:prstGeom>
          <a:noFill/>
        </p:spPr>
        <p:txBody>
          <a:bodyPr wrap="square">
            <a:spAutoFit/>
          </a:bodyPr>
          <a:lstStyle/>
          <a:p>
            <a:r>
              <a:rPr lang="en-US" sz="20000" b="0" i="0" dirty="0" smtClean="0">
                <a:solidFill>
                  <a:schemeClr val="accent3">
                    <a:lumMod val="75000"/>
                  </a:schemeClr>
                </a:solidFill>
                <a:latin typeface="Zapf Dingbats"/>
                <a:ea typeface="Zapf Dingbats"/>
                <a:cs typeface="Zapf Dingbats"/>
              </a:rPr>
              <a:t>✔</a:t>
            </a:r>
            <a:endParaRPr lang="en-US" sz="20000" dirty="0">
              <a:solidFill>
                <a:schemeClr val="accent3">
                  <a:lumMod val="75000"/>
                </a:schemeClr>
              </a:solidFill>
            </a:endParaRPr>
          </a:p>
        </p:txBody>
      </p:sp>
      <p:sp>
        <p:nvSpPr>
          <p:cNvPr id="25" name="Text Box 12"/>
          <p:cNvSpPr txBox="1">
            <a:spLocks noChangeArrowheads="1"/>
          </p:cNvSpPr>
          <p:nvPr/>
        </p:nvSpPr>
        <p:spPr bwMode="auto">
          <a:xfrm>
            <a:off x="613282" y="4996856"/>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01</a:t>
            </a:r>
            <a:endParaRPr lang="en-US" sz="7200" b="1" dirty="0">
              <a:solidFill>
                <a:srgbClr val="8EB4E3"/>
              </a:solidFill>
              <a:latin typeface="Verdana" charset="0"/>
            </a:endParaRPr>
          </a:p>
        </p:txBody>
      </p:sp>
      <p:sp>
        <p:nvSpPr>
          <p:cNvPr id="26" name="Oval 25"/>
          <p:cNvSpPr>
            <a:spLocks noChangeArrowheads="1"/>
          </p:cNvSpPr>
          <p:nvPr/>
        </p:nvSpPr>
        <p:spPr bwMode="auto">
          <a:xfrm>
            <a:off x="2181636" y="5348426"/>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7" name="Oval 26"/>
          <p:cNvSpPr>
            <a:spLocks noChangeArrowheads="1"/>
          </p:cNvSpPr>
          <p:nvPr/>
        </p:nvSpPr>
        <p:spPr bwMode="auto">
          <a:xfrm>
            <a:off x="2181636" y="5724681"/>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31" name="Text Box 16"/>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33" name="Text Box 75"/>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34" name="Text Box 76"/>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35" name="Text Box 77"/>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36" name="Text Box 78"/>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7" name="Text Box 79"/>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8" name="Text Box 80"/>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9" name="Text Box 81"/>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40" name="Text Box 82"/>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41" name="Text Box 83"/>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42" name="Text Box 84"/>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43" name="Text Box 85"/>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44" name="Text Box 86"/>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45" name="Text Box 87"/>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46" name="Text Box 88"/>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7" name="Text Box 89"/>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8" name="Text Box 90"/>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9" name="Text Box 91"/>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50" name="Text Box 92"/>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51" name="Text Box 93"/>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52" name="Text Box 94"/>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53" name="Text Box 95"/>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54" name="Text Box 96"/>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55" name="Text Box 97"/>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56" name="Text Box 98"/>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7" name="Text Box 99"/>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8" name="Text Box 100"/>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9" name="Text Box 102"/>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60" name="Text Box 103"/>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61" name="Text Box 104"/>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62" name="Text Box 105"/>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63" name="Text Box 106"/>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64" name="Text Box 107"/>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65" name="Text Box 108"/>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66" name="Text Box 109"/>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7" name="Text Box 110"/>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8" name="Text Box 111"/>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9" name="Text Box 112"/>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70" name="Text Box 113"/>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71" name="Text Box 114"/>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72" name="Text Box 115"/>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73" name="Text Box 116"/>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74" name="Text Box 117"/>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75" name="Text Box 118"/>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76" name="Text Box 119"/>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7" name="Text Box 120"/>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8" name="Text Box 121"/>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9" name="Text Box 122"/>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80" name="Text Box 123"/>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81" name="Text Box 124"/>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82" name="Text Box 125"/>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83" name="Text Box 126"/>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84" name="Text Box 127"/>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85" name="Text Box 128"/>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86" name="Text Box 129"/>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7" name="Text Box 130"/>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8" name="Text Box 131"/>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9" name="Text Box 132"/>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90" name="Text Box 133"/>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91" name="Text Box 137"/>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92" name="TextBox 91"/>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
        <p:nvSpPr>
          <p:cNvPr id="93" name="TextBox 92"/>
          <p:cNvSpPr txBox="1"/>
          <p:nvPr/>
        </p:nvSpPr>
        <p:spPr>
          <a:xfrm>
            <a:off x="5637650" y="115192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2215126397"/>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31"/>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33"/>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34"/>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35"/>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36"/>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7"/>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8"/>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9"/>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40"/>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41"/>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42"/>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43"/>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44"/>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45"/>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46"/>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7"/>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8"/>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9"/>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50"/>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51"/>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52"/>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53"/>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54"/>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55"/>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56"/>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7"/>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8"/>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9"/>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60"/>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61"/>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62"/>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63"/>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64"/>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65"/>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66"/>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7"/>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8"/>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9"/>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70"/>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71"/>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72"/>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73"/>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74"/>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75"/>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76"/>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7"/>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8"/>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9"/>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80"/>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81"/>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82"/>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83"/>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8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84"/>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8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85"/>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8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86"/>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7"/>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8"/>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9"/>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9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90"/>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91"/>
                                        </p:tgtEl>
                                        <p:attrNameLst>
                                          <p:attrName>style.visibility</p:attrName>
                                        </p:attrNameLst>
                                      </p:cBhvr>
                                      <p:to>
                                        <p:strVal val="visible"/>
                                      </p:to>
                                    </p:set>
                                    <p:animEffect transition="in" filter="dissolve">
                                      <p:cBhvr>
                                        <p:cTn id="18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Reframe the </a:t>
            </a:r>
            <a:r>
              <a:rPr lang="en-US" sz="2800" b="1" dirty="0" smtClean="0"/>
              <a:t>problem. </a:t>
            </a:r>
            <a:endParaRPr lang="en-US" sz="2800" b="1" dirty="0"/>
          </a:p>
        </p:txBody>
      </p:sp>
      <p:sp>
        <p:nvSpPr>
          <p:cNvPr id="5" name="Rounded Rectangle 4"/>
          <p:cNvSpPr/>
          <p:nvPr/>
        </p:nvSpPr>
        <p:spPr>
          <a:xfrm>
            <a:off x="247231" y="1514189"/>
            <a:ext cx="4263196"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ounded Rectangle 5"/>
          <p:cNvSpPr/>
          <p:nvPr/>
        </p:nvSpPr>
        <p:spPr>
          <a:xfrm>
            <a:off x="4712209" y="1514189"/>
            <a:ext cx="4247393" cy="5097505"/>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1571746"/>
            <a:ext cx="4090590" cy="492443"/>
          </a:xfrm>
          <a:prstGeom prst="rect">
            <a:avLst/>
          </a:prstGeom>
          <a:noFill/>
        </p:spPr>
        <p:txBody>
          <a:bodyPr wrap="square" rtlCol="0">
            <a:spAutoFit/>
          </a:bodyPr>
          <a:lstStyle/>
          <a:p>
            <a:r>
              <a:rPr lang="en-US" sz="1400" b="1" dirty="0" smtClean="0"/>
              <a:t>Goals and wishes</a:t>
            </a:r>
            <a:r>
              <a:rPr lang="en-US" sz="1400" b="1" dirty="0" smtClean="0">
                <a:solidFill>
                  <a:srgbClr val="000000"/>
                </a:solidFill>
              </a:rPr>
              <a:t>:</a:t>
            </a:r>
            <a:r>
              <a:rPr lang="en-US" sz="1400" dirty="0" smtClean="0">
                <a:solidFill>
                  <a:schemeClr val="bg1">
                    <a:lumMod val="65000"/>
                  </a:schemeClr>
                </a:solidFill>
              </a:rPr>
              <a:t> </a:t>
            </a:r>
            <a:r>
              <a:rPr lang="en-US" sz="1200" dirty="0" smtClean="0">
                <a:solidFill>
                  <a:schemeClr val="bg1">
                    <a:lumMod val="65000"/>
                  </a:schemeClr>
                </a:solidFill>
              </a:rPr>
              <a:t>what is your partner trying to achieve? (use verbs)</a:t>
            </a:r>
            <a:endParaRPr lang="en-US" sz="1200" dirty="0">
              <a:solidFill>
                <a:schemeClr val="bg1">
                  <a:lumMod val="65000"/>
                </a:schemeClr>
              </a:solidFill>
            </a:endParaRPr>
          </a:p>
        </p:txBody>
      </p:sp>
      <p:sp>
        <p:nvSpPr>
          <p:cNvPr id="9" name="TextBox 8"/>
          <p:cNvSpPr txBox="1"/>
          <p:nvPr/>
        </p:nvSpPr>
        <p:spPr>
          <a:xfrm>
            <a:off x="247230" y="761625"/>
            <a:ext cx="2745237" cy="461665"/>
          </a:xfrm>
          <a:prstGeom prst="rect">
            <a:avLst/>
          </a:prstGeom>
          <a:noFill/>
        </p:spPr>
        <p:txBody>
          <a:bodyPr wrap="square" rtlCol="0">
            <a:spAutoFit/>
          </a:bodyPr>
          <a:lstStyle/>
          <a:p>
            <a:r>
              <a:rPr lang="en-US" sz="2400" b="1" dirty="0" smtClean="0"/>
              <a:t>3. Capture Findings</a:t>
            </a:r>
            <a:endParaRPr lang="en-US" sz="2400" b="1" dirty="0"/>
          </a:p>
        </p:txBody>
      </p:sp>
      <p:sp>
        <p:nvSpPr>
          <p:cNvPr id="10" name="TextBox 9"/>
          <p:cNvSpPr txBox="1"/>
          <p:nvPr/>
        </p:nvSpPr>
        <p:spPr>
          <a:xfrm>
            <a:off x="613282" y="1144857"/>
            <a:ext cx="4098927" cy="369332"/>
          </a:xfrm>
          <a:prstGeom prst="rect">
            <a:avLst/>
          </a:prstGeom>
          <a:noFill/>
        </p:spPr>
        <p:txBody>
          <a:bodyPr wrap="square" rtlCol="0">
            <a:spAutoFit/>
          </a:bodyPr>
          <a:lstStyle/>
          <a:p>
            <a:r>
              <a:rPr lang="en-US" dirty="0" smtClean="0"/>
              <a:t>3 min</a:t>
            </a:r>
            <a:endParaRPr lang="en-US" dirty="0"/>
          </a:p>
        </p:txBody>
      </p:sp>
      <p:sp>
        <p:nvSpPr>
          <p:cNvPr id="11" name="TextBox 10"/>
          <p:cNvSpPr txBox="1"/>
          <p:nvPr/>
        </p:nvSpPr>
        <p:spPr>
          <a:xfrm>
            <a:off x="4712208" y="808180"/>
            <a:ext cx="4431791" cy="461665"/>
          </a:xfrm>
          <a:prstGeom prst="rect">
            <a:avLst/>
          </a:prstGeom>
          <a:noFill/>
        </p:spPr>
        <p:txBody>
          <a:bodyPr wrap="square" rtlCol="0">
            <a:spAutoFit/>
          </a:bodyPr>
          <a:lstStyle/>
          <a:p>
            <a:r>
              <a:rPr lang="en-US" sz="2400" b="1" dirty="0" smtClean="0"/>
              <a:t>4. Take a stand with a POV</a:t>
            </a:r>
            <a:endParaRPr lang="en-US" sz="2400" b="1" dirty="0"/>
          </a:p>
        </p:txBody>
      </p:sp>
      <p:sp>
        <p:nvSpPr>
          <p:cNvPr id="12" name="TextBox 11"/>
          <p:cNvSpPr txBox="1"/>
          <p:nvPr/>
        </p:nvSpPr>
        <p:spPr>
          <a:xfrm>
            <a:off x="5045073" y="1144857"/>
            <a:ext cx="4098927" cy="369332"/>
          </a:xfrm>
          <a:prstGeom prst="rect">
            <a:avLst/>
          </a:prstGeom>
          <a:noFill/>
        </p:spPr>
        <p:txBody>
          <a:bodyPr wrap="square" rtlCol="0">
            <a:spAutoFit/>
          </a:bodyPr>
          <a:lstStyle/>
          <a:p>
            <a:r>
              <a:rPr lang="en-US" dirty="0" smtClean="0"/>
              <a:t>2 min</a:t>
            </a:r>
            <a:endParaRPr lang="en-US" dirty="0"/>
          </a:p>
        </p:txBody>
      </p:sp>
      <p:sp>
        <p:nvSpPr>
          <p:cNvPr id="13" name="TextBox 12"/>
          <p:cNvSpPr txBox="1"/>
          <p:nvPr/>
        </p:nvSpPr>
        <p:spPr>
          <a:xfrm>
            <a:off x="247231" y="3456340"/>
            <a:ext cx="4090590" cy="861774"/>
          </a:xfrm>
          <a:prstGeom prst="rect">
            <a:avLst/>
          </a:prstGeom>
          <a:noFill/>
        </p:spPr>
        <p:txBody>
          <a:bodyPr wrap="square" rtlCol="0">
            <a:spAutoFit/>
          </a:bodyPr>
          <a:lstStyle/>
          <a:p>
            <a:r>
              <a:rPr lang="en-US" sz="1400" b="1" dirty="0" smtClean="0"/>
              <a:t>Insights</a:t>
            </a:r>
            <a:r>
              <a:rPr lang="en-US" sz="1400" b="1" dirty="0" smtClean="0">
                <a:solidFill>
                  <a:srgbClr val="000000"/>
                </a:solidFill>
              </a:rPr>
              <a:t>:</a:t>
            </a:r>
            <a:r>
              <a:rPr lang="en-US" sz="1200" dirty="0" smtClean="0">
                <a:solidFill>
                  <a:schemeClr val="bg1">
                    <a:lumMod val="65000"/>
                  </a:schemeClr>
                </a:solidFill>
              </a:rPr>
              <a:t> New </a:t>
            </a:r>
            <a:r>
              <a:rPr lang="en-US" sz="1200" dirty="0" err="1" smtClean="0">
                <a:solidFill>
                  <a:schemeClr val="bg1">
                    <a:lumMod val="65000"/>
                  </a:schemeClr>
                </a:solidFill>
              </a:rPr>
              <a:t>learnings</a:t>
            </a:r>
            <a:r>
              <a:rPr lang="en-US" sz="1200" dirty="0" smtClean="0">
                <a:solidFill>
                  <a:schemeClr val="bg1">
                    <a:lumMod val="65000"/>
                  </a:schemeClr>
                </a:solidFill>
              </a:rPr>
              <a:t> about your partner’s feelings and motivations. What’s something you see about your partner’s experience that maybe s/he doesn’t see? (make inferences from what you heard) </a:t>
            </a:r>
            <a:endParaRPr lang="en-US" sz="1200" dirty="0">
              <a:solidFill>
                <a:schemeClr val="bg1">
                  <a:lumMod val="65000"/>
                </a:schemeClr>
              </a:solidFill>
            </a:endParaRPr>
          </a:p>
        </p:txBody>
      </p:sp>
      <p:cxnSp>
        <p:nvCxnSpPr>
          <p:cNvPr id="3" name="Straight Connector 2"/>
          <p:cNvCxnSpPr/>
          <p:nvPr/>
        </p:nvCxnSpPr>
        <p:spPr>
          <a:xfrm>
            <a:off x="5474504" y="2323052"/>
            <a:ext cx="335861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012347" y="2323052"/>
            <a:ext cx="2203157" cy="276999"/>
          </a:xfrm>
          <a:prstGeom prst="rect">
            <a:avLst/>
          </a:prstGeom>
          <a:noFill/>
        </p:spPr>
        <p:txBody>
          <a:bodyPr wrap="square" rtlCol="0">
            <a:spAutoFit/>
          </a:bodyPr>
          <a:lstStyle/>
          <a:p>
            <a:r>
              <a:rPr lang="en-US" sz="1200" dirty="0" smtClean="0">
                <a:solidFill>
                  <a:schemeClr val="bg1">
                    <a:lumMod val="65000"/>
                  </a:schemeClr>
                </a:solidFill>
              </a:rPr>
              <a:t>Partner’s name/description</a:t>
            </a:r>
            <a:endParaRPr lang="en-US" sz="1200" dirty="0">
              <a:solidFill>
                <a:schemeClr val="bg1">
                  <a:lumMod val="65000"/>
                </a:schemeClr>
              </a:solidFill>
            </a:endParaRPr>
          </a:p>
        </p:txBody>
      </p:sp>
      <p:sp>
        <p:nvSpPr>
          <p:cNvPr id="16" name="TextBox 15"/>
          <p:cNvSpPr txBox="1"/>
          <p:nvPr/>
        </p:nvSpPr>
        <p:spPr>
          <a:xfrm>
            <a:off x="4712208" y="3001734"/>
            <a:ext cx="4090590" cy="338554"/>
          </a:xfrm>
          <a:prstGeom prst="rect">
            <a:avLst/>
          </a:prstGeom>
          <a:noFill/>
        </p:spPr>
        <p:txBody>
          <a:bodyPr wrap="square" rtlCol="0">
            <a:spAutoFit/>
          </a:bodyPr>
          <a:lstStyle/>
          <a:p>
            <a:r>
              <a:rPr lang="en-US" sz="1600" b="1" dirty="0" smtClean="0"/>
              <a:t>Needs a way to </a:t>
            </a:r>
            <a:endParaRPr lang="en-US" sz="1600" dirty="0">
              <a:solidFill>
                <a:schemeClr val="bg1">
                  <a:lumMod val="65000"/>
                </a:schemeClr>
              </a:solidFill>
            </a:endParaRPr>
          </a:p>
        </p:txBody>
      </p:sp>
      <p:cxnSp>
        <p:nvCxnSpPr>
          <p:cNvPr id="17" name="Straight Connector 16"/>
          <p:cNvCxnSpPr/>
          <p:nvPr/>
        </p:nvCxnSpPr>
        <p:spPr>
          <a:xfrm flipV="1">
            <a:off x="6236402" y="3284361"/>
            <a:ext cx="2503624" cy="251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815337" y="3309511"/>
            <a:ext cx="2203157" cy="276999"/>
          </a:xfrm>
          <a:prstGeom prst="rect">
            <a:avLst/>
          </a:prstGeom>
          <a:noFill/>
        </p:spPr>
        <p:txBody>
          <a:bodyPr wrap="square" rtlCol="0">
            <a:spAutoFit/>
          </a:bodyPr>
          <a:lstStyle/>
          <a:p>
            <a:r>
              <a:rPr lang="en-US" sz="1200" dirty="0" smtClean="0">
                <a:solidFill>
                  <a:schemeClr val="bg1">
                    <a:lumMod val="65000"/>
                  </a:schemeClr>
                </a:solidFill>
              </a:rPr>
              <a:t>User’s need</a:t>
            </a:r>
            <a:endParaRPr lang="en-US" sz="1200" dirty="0">
              <a:solidFill>
                <a:schemeClr val="bg1">
                  <a:lumMod val="65000"/>
                </a:schemeClr>
              </a:solidFill>
            </a:endParaRPr>
          </a:p>
        </p:txBody>
      </p:sp>
      <p:sp>
        <p:nvSpPr>
          <p:cNvPr id="21" name="TextBox 20"/>
          <p:cNvSpPr txBox="1"/>
          <p:nvPr/>
        </p:nvSpPr>
        <p:spPr>
          <a:xfrm>
            <a:off x="4770043" y="4474942"/>
            <a:ext cx="4090590" cy="338554"/>
          </a:xfrm>
          <a:prstGeom prst="rect">
            <a:avLst/>
          </a:prstGeom>
          <a:noFill/>
        </p:spPr>
        <p:txBody>
          <a:bodyPr wrap="square" rtlCol="0">
            <a:spAutoFit/>
          </a:bodyPr>
          <a:lstStyle/>
          <a:p>
            <a:r>
              <a:rPr lang="en-US" sz="1600" b="1" dirty="0"/>
              <a:t>b</a:t>
            </a:r>
            <a:r>
              <a:rPr lang="en-US" sz="1600" b="1" dirty="0" smtClean="0"/>
              <a:t>ecause (or “but…” or “surprisingly…”)</a:t>
            </a:r>
            <a:endParaRPr lang="en-US" sz="1600" dirty="0">
              <a:solidFill>
                <a:schemeClr val="bg1">
                  <a:lumMod val="65000"/>
                </a:schemeClr>
              </a:solidFill>
            </a:endParaRPr>
          </a:p>
        </p:txBody>
      </p:sp>
      <p:sp>
        <p:nvSpPr>
          <p:cNvPr id="22" name="TextBox 21"/>
          <p:cNvSpPr txBox="1"/>
          <p:nvPr/>
        </p:nvSpPr>
        <p:spPr>
          <a:xfrm>
            <a:off x="4770043" y="4715767"/>
            <a:ext cx="2203157" cy="276999"/>
          </a:xfrm>
          <a:prstGeom prst="rect">
            <a:avLst/>
          </a:prstGeom>
          <a:noFill/>
        </p:spPr>
        <p:txBody>
          <a:bodyPr wrap="square" rtlCol="0">
            <a:spAutoFit/>
          </a:bodyPr>
          <a:lstStyle/>
          <a:p>
            <a:r>
              <a:rPr lang="en-US" sz="1200" dirty="0" smtClean="0">
                <a:solidFill>
                  <a:schemeClr val="bg1">
                    <a:lumMod val="65000"/>
                  </a:schemeClr>
                </a:solidFill>
              </a:rPr>
              <a:t>[Circle one]</a:t>
            </a:r>
            <a:endParaRPr lang="en-US" sz="1200" dirty="0">
              <a:solidFill>
                <a:schemeClr val="bg1">
                  <a:lumMod val="65000"/>
                </a:schemeClr>
              </a:solidFill>
            </a:endParaRPr>
          </a:p>
        </p:txBody>
      </p:sp>
      <p:cxnSp>
        <p:nvCxnSpPr>
          <p:cNvPr id="23" name="Straight Connector 22"/>
          <p:cNvCxnSpPr/>
          <p:nvPr/>
        </p:nvCxnSpPr>
        <p:spPr>
          <a:xfrm>
            <a:off x="4903623" y="4083006"/>
            <a:ext cx="38364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903623" y="5424479"/>
            <a:ext cx="38364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903623" y="6146781"/>
            <a:ext cx="38364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628114" y="6146781"/>
            <a:ext cx="690171" cy="276999"/>
          </a:xfrm>
          <a:prstGeom prst="rect">
            <a:avLst/>
          </a:prstGeom>
          <a:noFill/>
        </p:spPr>
        <p:txBody>
          <a:bodyPr wrap="square" rtlCol="0">
            <a:spAutoFit/>
          </a:bodyPr>
          <a:lstStyle/>
          <a:p>
            <a:r>
              <a:rPr lang="en-US" sz="1200" dirty="0" smtClean="0">
                <a:solidFill>
                  <a:schemeClr val="bg1">
                    <a:lumMod val="65000"/>
                  </a:schemeClr>
                </a:solidFill>
              </a:rPr>
              <a:t>Insight</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6715" y="1805459"/>
            <a:ext cx="324561" cy="652433"/>
          </a:xfrm>
          <a:prstGeom prst="rect">
            <a:avLst/>
          </a:prstGeom>
        </p:spPr>
      </p:pic>
      <p:sp>
        <p:nvSpPr>
          <p:cNvPr id="24" name="Rectangle 23"/>
          <p:cNvSpPr/>
          <p:nvPr/>
        </p:nvSpPr>
        <p:spPr>
          <a:xfrm>
            <a:off x="1191156" y="2323052"/>
            <a:ext cx="2459597" cy="3170099"/>
          </a:xfrm>
          <a:prstGeom prst="rect">
            <a:avLst/>
          </a:prstGeom>
          <a:noFill/>
        </p:spPr>
        <p:txBody>
          <a:bodyPr wrap="square">
            <a:spAutoFit/>
          </a:bodyPr>
          <a:lstStyle/>
          <a:p>
            <a:r>
              <a:rPr lang="en-US" sz="20000" b="0" i="0" dirty="0" smtClean="0">
                <a:solidFill>
                  <a:schemeClr val="accent3">
                    <a:lumMod val="75000"/>
                  </a:schemeClr>
                </a:solidFill>
                <a:latin typeface="Zapf Dingbats"/>
                <a:ea typeface="Zapf Dingbats"/>
                <a:cs typeface="Zapf Dingbats"/>
              </a:rPr>
              <a:t>✔</a:t>
            </a:r>
            <a:endParaRPr lang="en-US" sz="20000" dirty="0">
              <a:solidFill>
                <a:schemeClr val="accent3">
                  <a:lumMod val="75000"/>
                </a:schemeClr>
              </a:solidFill>
            </a:endParaRPr>
          </a:p>
        </p:txBody>
      </p:sp>
      <p:sp>
        <p:nvSpPr>
          <p:cNvPr id="25" name="Text Box 12"/>
          <p:cNvSpPr txBox="1">
            <a:spLocks noChangeArrowheads="1"/>
          </p:cNvSpPr>
          <p:nvPr/>
        </p:nvSpPr>
        <p:spPr bwMode="auto">
          <a:xfrm>
            <a:off x="613282" y="4996856"/>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00</a:t>
            </a:r>
            <a:endParaRPr lang="en-US" sz="7200" b="1" dirty="0">
              <a:solidFill>
                <a:srgbClr val="8EB4E3"/>
              </a:solidFill>
              <a:latin typeface="Verdana" charset="0"/>
            </a:endParaRPr>
          </a:p>
        </p:txBody>
      </p:sp>
      <p:sp>
        <p:nvSpPr>
          <p:cNvPr id="26" name="Oval 25"/>
          <p:cNvSpPr>
            <a:spLocks noChangeArrowheads="1"/>
          </p:cNvSpPr>
          <p:nvPr/>
        </p:nvSpPr>
        <p:spPr bwMode="auto">
          <a:xfrm>
            <a:off x="2181636" y="5348426"/>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7" name="Oval 26"/>
          <p:cNvSpPr>
            <a:spLocks noChangeArrowheads="1"/>
          </p:cNvSpPr>
          <p:nvPr/>
        </p:nvSpPr>
        <p:spPr bwMode="auto">
          <a:xfrm>
            <a:off x="2181636" y="5724681"/>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31" name="Text Box 16"/>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33" name="Text Box 75"/>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34" name="Text Box 76"/>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35" name="Text Box 77"/>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36" name="Text Box 78"/>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7" name="Text Box 79"/>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8" name="Text Box 80"/>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9" name="Text Box 81"/>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40" name="Text Box 82"/>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41" name="Text Box 83"/>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42" name="Text Box 84"/>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43" name="Text Box 85"/>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44" name="Text Box 86"/>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45" name="Text Box 87"/>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46" name="Text Box 88"/>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7" name="Text Box 89"/>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8" name="Text Box 90"/>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9" name="Text Box 91"/>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50" name="Text Box 92"/>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51" name="Text Box 93"/>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52" name="Text Box 94"/>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53" name="Text Box 95"/>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54" name="Text Box 96"/>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55" name="Text Box 97"/>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56" name="Text Box 98"/>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7" name="Text Box 99"/>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8" name="Text Box 100"/>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9" name="Text Box 102"/>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60" name="Text Box 103"/>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61" name="Text Box 104"/>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62" name="Text Box 105"/>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63" name="Text Box 106"/>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64" name="Text Box 107"/>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65" name="Text Box 108"/>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66" name="Text Box 109"/>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7" name="Text Box 110"/>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8" name="Text Box 111"/>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9" name="Text Box 112"/>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70" name="Text Box 113"/>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71" name="Text Box 114"/>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72" name="Text Box 115"/>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73" name="Text Box 116"/>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74" name="Text Box 117"/>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75" name="Text Box 118"/>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76" name="Text Box 119"/>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7" name="Text Box 120"/>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8" name="Text Box 121"/>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9" name="Text Box 122"/>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80" name="Text Box 123"/>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81" name="Text Box 124"/>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82" name="Text Box 125"/>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83" name="Text Box 126"/>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84" name="Text Box 127"/>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85" name="Text Box 128"/>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86" name="Text Box 129"/>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7" name="Text Box 130"/>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8" name="Text Box 131"/>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9" name="Text Box 132"/>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90" name="Text Box 133"/>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91" name="Text Box 137"/>
          <p:cNvSpPr txBox="1">
            <a:spLocks noChangeArrowheads="1"/>
          </p:cNvSpPr>
          <p:nvPr/>
        </p:nvSpPr>
        <p:spPr bwMode="auto">
          <a:xfrm>
            <a:off x="2605060" y="499685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pic>
        <p:nvPicPr>
          <p:cNvPr id="92" name="Picture 91" descr="j03096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325099" y="3983833"/>
            <a:ext cx="857179" cy="1201653"/>
          </a:xfrm>
          <a:prstGeom prst="rect">
            <a:avLst/>
          </a:prstGeom>
        </p:spPr>
      </p:pic>
      <p:pic>
        <p:nvPicPr>
          <p:cNvPr id="93" name="Picture 92" descr="j03096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325099" y="3983832"/>
            <a:ext cx="857179" cy="1201653"/>
          </a:xfrm>
          <a:prstGeom prst="rect">
            <a:avLst/>
          </a:prstGeom>
        </p:spPr>
      </p:pic>
      <p:sp>
        <p:nvSpPr>
          <p:cNvPr id="94" name="TextBox 93"/>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
        <p:nvSpPr>
          <p:cNvPr id="95" name="TextBox 94"/>
          <p:cNvSpPr txBox="1"/>
          <p:nvPr/>
        </p:nvSpPr>
        <p:spPr>
          <a:xfrm>
            <a:off x="5637650" y="115192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221512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31"/>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33"/>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34"/>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35"/>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36"/>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7"/>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8"/>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9"/>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40"/>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41"/>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42"/>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43"/>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44"/>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45"/>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46"/>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7"/>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8"/>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9"/>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50"/>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51"/>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52"/>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53"/>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54"/>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55"/>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56"/>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7"/>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8"/>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9"/>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60"/>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61"/>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62"/>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63"/>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64"/>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65"/>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66"/>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7"/>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8"/>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9"/>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70"/>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71"/>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72"/>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73"/>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74"/>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75"/>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76"/>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7"/>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8"/>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9"/>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80"/>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81"/>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82"/>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83"/>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8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84"/>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8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85"/>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8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86"/>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7"/>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8"/>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9"/>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9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90"/>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91"/>
                                        </p:tgtEl>
                                        <p:attrNameLst>
                                          <p:attrName>style.visibility</p:attrName>
                                        </p:attrNameLst>
                                      </p:cBhvr>
                                      <p:to>
                                        <p:strVal val="visible"/>
                                      </p:to>
                                    </p:set>
                                    <p:animEffect transition="in" filter="dissolve">
                                      <p:cBhvr>
                                        <p:cTn id="184" dur="500"/>
                                        <p:tgtEl>
                                          <p:spTgt spid="91"/>
                                        </p:tgtEl>
                                      </p:cBhvr>
                                    </p:animEffect>
                                  </p:childTnLst>
                                </p:cTn>
                              </p:par>
                            </p:childTnLst>
                          </p:cTn>
                        </p:par>
                        <p:par>
                          <p:cTn id="185" fill="hold">
                            <p:stCondLst>
                              <p:cond delay="59500"/>
                            </p:stCondLst>
                            <p:childTnLst>
                              <p:par>
                                <p:cTn id="186" presetID="3" presetClass="entr" presetSubtype="1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blinds(horizontal)">
                                      <p:cBhvr>
                                        <p:cTn id="188" dur="1000"/>
                                        <p:tgtEl>
                                          <p:spTgt spid="93"/>
                                        </p:tgtEl>
                                      </p:cBhvr>
                                    </p:animEffect>
                                  </p:childTnLst>
                                  <p:subTnLst>
                                    <p:audio>
                                      <p:cMediaNode>
                                        <p:cTn display="0" masterRel="sameClick">
                                          <p:stCondLst>
                                            <p:cond evt="begin" delay="0">
                                              <p:tn val="186"/>
                                            </p:cond>
                                          </p:stCondLst>
                                          <p:endCondLst>
                                            <p:cond evt="onStopAudio" delay="0">
                                              <p:tgtEl>
                                                <p:sldTgt/>
                                              </p:tgtEl>
                                            </p:cond>
                                          </p:endCondLst>
                                        </p:cTn>
                                        <p:tgtEl>
                                          <p:sndTgt r:embed="rId2" name="Tick Tock"/>
                                        </p:tgtEl>
                                      </p:cMediaNode>
                                    </p:audio>
                                  </p:subTnLst>
                                </p:cTn>
                              </p:par>
                            </p:childTnLst>
                          </p:cTn>
                        </p:par>
                        <p:par>
                          <p:cTn id="189" fill="hold">
                            <p:stCondLst>
                              <p:cond delay="60500"/>
                            </p:stCondLst>
                            <p:childTnLst>
                              <p:par>
                                <p:cTn id="190" presetID="3" presetClass="entr" presetSubtype="10" fill="hold" nodeType="afterEffect">
                                  <p:stCondLst>
                                    <p:cond delay="2000"/>
                                  </p:stCondLst>
                                  <p:childTnLst>
                                    <p:set>
                                      <p:cBhvr>
                                        <p:cTn id="191" dur="1" fill="hold">
                                          <p:stCondLst>
                                            <p:cond delay="0"/>
                                          </p:stCondLst>
                                        </p:cTn>
                                        <p:tgtEl>
                                          <p:spTgt spid="92"/>
                                        </p:tgtEl>
                                        <p:attrNameLst>
                                          <p:attrName>style.visibility</p:attrName>
                                        </p:attrNameLst>
                                      </p:cBhvr>
                                      <p:to>
                                        <p:strVal val="visible"/>
                                      </p:to>
                                    </p:set>
                                    <p:animEffect transition="in" filter="blinds(horizontal)">
                                      <p:cBhvr>
                                        <p:cTn id="192" dur="1000"/>
                                        <p:tgtEl>
                                          <p:spTgt spid="92"/>
                                        </p:tgtEl>
                                      </p:cBhvr>
                                    </p:animEffect>
                                  </p:childTnLst>
                                  <p:subTnLst>
                                    <p:audio>
                                      <p:cMediaNode>
                                        <p:cTn display="0" masterRel="sameClick">
                                          <p:stCondLst>
                                            <p:cond evt="begin" delay="0">
                                              <p:tn val="190"/>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design thinki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63520" y="600720"/>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design thinking"/>
          <p:cNvPicPr>
            <a:picLocks noChangeAspect="1" noChangeArrowheads="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37408" t="28010" r="37401" b="34043"/>
          <a:stretch/>
        </p:blipFill>
        <p:spPr bwMode="auto">
          <a:xfrm>
            <a:off x="3701172" y="1629103"/>
            <a:ext cx="1439695" cy="1445787"/>
          </a:xfrm>
          <a:prstGeom prst="hexagon">
            <a:avLst/>
          </a:prstGeom>
          <a:noFill/>
          <a:extLst>
            <a:ext uri="{909E8E84-426E-40DD-AFC4-6F175D3DCCD1}">
              <a14:hiddenFill xmlns:a14="http://schemas.microsoft.com/office/drawing/2010/main">
                <a:solidFill>
                  <a:srgbClr val="FFFFFF"/>
                </a:solidFill>
              </a14:hiddenFill>
            </a:ext>
          </a:extLst>
        </p:spPr>
      </p:pic>
      <p:sp>
        <p:nvSpPr>
          <p:cNvPr id="11" name="TextBox 10">
            <a:hlinkClick r:id="rId6"/>
          </p:cNvPr>
          <p:cNvSpPr txBox="1"/>
          <p:nvPr/>
        </p:nvSpPr>
        <p:spPr>
          <a:xfrm>
            <a:off x="1163320" y="4783146"/>
            <a:ext cx="2164079" cy="1015663"/>
          </a:xfrm>
          <a:prstGeom prst="rect">
            <a:avLst/>
          </a:prstGeom>
          <a:noFill/>
        </p:spPr>
        <p:txBody>
          <a:bodyPr wrap="square" rtlCol="0">
            <a:spAutoFit/>
          </a:bodyPr>
          <a:lstStyle/>
          <a:p>
            <a:r>
              <a:rPr lang="en-US" sz="3200" b="1" dirty="0" smtClean="0">
                <a:solidFill>
                  <a:schemeClr val="accent6">
                    <a:lumMod val="75000"/>
                  </a:schemeClr>
                </a:solidFill>
                <a:latin typeface="DIN-Medium"/>
              </a:rPr>
              <a:t>Goal:</a:t>
            </a:r>
            <a:endParaRPr lang="en-US" sz="3200" b="1" dirty="0">
              <a:solidFill>
                <a:schemeClr val="accent6">
                  <a:lumMod val="75000"/>
                </a:schemeClr>
              </a:solidFill>
              <a:latin typeface="DIN-Medium"/>
            </a:endParaRPr>
          </a:p>
          <a:p>
            <a:endParaRPr lang="en-US" sz="2800" dirty="0">
              <a:latin typeface="DIN-Medium"/>
              <a:cs typeface="DIN-Medium"/>
            </a:endParaRPr>
          </a:p>
        </p:txBody>
      </p:sp>
      <p:sp>
        <p:nvSpPr>
          <p:cNvPr id="14" name="Rectangle 13"/>
          <p:cNvSpPr/>
          <p:nvPr/>
        </p:nvSpPr>
        <p:spPr>
          <a:xfrm>
            <a:off x="2377440" y="4856471"/>
            <a:ext cx="5882640" cy="830997"/>
          </a:xfrm>
          <a:prstGeom prst="rect">
            <a:avLst/>
          </a:prstGeom>
        </p:spPr>
        <p:txBody>
          <a:bodyPr wrap="square">
            <a:spAutoFit/>
          </a:bodyPr>
          <a:lstStyle/>
          <a:p>
            <a:r>
              <a:rPr lang="en-US" sz="2400" dirty="0">
                <a:latin typeface="DIN-Medium"/>
              </a:rPr>
              <a:t>to explore </a:t>
            </a:r>
            <a:r>
              <a:rPr lang="en-US" sz="2400" dirty="0" smtClean="0">
                <a:solidFill>
                  <a:schemeClr val="accent6">
                    <a:lumMod val="75000"/>
                  </a:schemeClr>
                </a:solidFill>
                <a:latin typeface="DIN-Medium"/>
              </a:rPr>
              <a:t>new</a:t>
            </a:r>
            <a:r>
              <a:rPr lang="en-US" sz="2400" dirty="0" smtClean="0">
                <a:solidFill>
                  <a:srgbClr val="00B0F0"/>
                </a:solidFill>
                <a:latin typeface="DIN-Medium"/>
              </a:rPr>
              <a:t> </a:t>
            </a:r>
            <a:r>
              <a:rPr lang="en-US" sz="2400" dirty="0" smtClean="0">
                <a:latin typeface="DIN-Medium"/>
              </a:rPr>
              <a:t>and </a:t>
            </a:r>
            <a:r>
              <a:rPr lang="en-US" sz="2400" dirty="0" smtClean="0">
                <a:solidFill>
                  <a:schemeClr val="accent6">
                    <a:lumMod val="75000"/>
                  </a:schemeClr>
                </a:solidFill>
                <a:latin typeface="DIN-Medium"/>
              </a:rPr>
              <a:t>diverse</a:t>
            </a:r>
            <a:r>
              <a:rPr lang="en-US" sz="2400" dirty="0" smtClean="0">
                <a:solidFill>
                  <a:srgbClr val="00B0F0"/>
                </a:solidFill>
                <a:latin typeface="DIN-Medium"/>
              </a:rPr>
              <a:t> </a:t>
            </a:r>
            <a:r>
              <a:rPr lang="en-US" sz="2400" dirty="0" smtClean="0">
                <a:latin typeface="DIN-Medium"/>
              </a:rPr>
              <a:t>ideas to solve your partner’s need</a:t>
            </a:r>
            <a:endParaRPr lang="en-US" sz="2400" dirty="0">
              <a:latin typeface="DIN-Medium"/>
            </a:endParaRPr>
          </a:p>
        </p:txBody>
      </p:sp>
      <p:sp>
        <p:nvSpPr>
          <p:cNvPr id="21" name="Rectangle 20"/>
          <p:cNvSpPr/>
          <p:nvPr/>
        </p:nvSpPr>
        <p:spPr>
          <a:xfrm>
            <a:off x="2223098" y="6104688"/>
            <a:ext cx="4297395" cy="369332"/>
          </a:xfrm>
          <a:prstGeom prst="rect">
            <a:avLst/>
          </a:prstGeom>
        </p:spPr>
        <p:txBody>
          <a:bodyPr wrap="none">
            <a:spAutoFit/>
          </a:bodyPr>
          <a:lstStyle/>
          <a:p>
            <a:r>
              <a:rPr lang="en-US" dirty="0" smtClean="0">
                <a:solidFill>
                  <a:schemeClr val="accent6">
                    <a:lumMod val="75000"/>
                  </a:schemeClr>
                </a:solidFill>
                <a:latin typeface="DIN-Medium"/>
              </a:rPr>
              <a:t>DO </a:t>
            </a:r>
            <a:r>
              <a:rPr lang="en-US" dirty="0">
                <a:solidFill>
                  <a:schemeClr val="accent6">
                    <a:lumMod val="75000"/>
                  </a:schemeClr>
                </a:solidFill>
                <a:latin typeface="DIN-Medium"/>
              </a:rPr>
              <a:t>NOT </a:t>
            </a:r>
            <a:r>
              <a:rPr lang="en-US" dirty="0" smtClean="0">
                <a:solidFill>
                  <a:schemeClr val="accent6">
                    <a:lumMod val="75000"/>
                  </a:schemeClr>
                </a:solidFill>
                <a:latin typeface="DIN-Medium"/>
              </a:rPr>
              <a:t>WORRY ABOUT FEASIBILITY</a:t>
            </a:r>
            <a:endParaRPr lang="en-US" dirty="0">
              <a:solidFill>
                <a:schemeClr val="accent6">
                  <a:lumMod val="75000"/>
                </a:schemeClr>
              </a:solidFill>
              <a:latin typeface="DIN-Medium"/>
            </a:endParaRPr>
          </a:p>
        </p:txBody>
      </p:sp>
    </p:spTree>
    <p:extLst>
      <p:ext uri="{BB962C8B-B14F-4D97-AF65-F5344CB8AC3E}">
        <p14:creationId xmlns:p14="http://schemas.microsoft.com/office/powerpoint/2010/main" val="5885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Ideate:</a:t>
            </a:r>
            <a:r>
              <a:rPr lang="en-US" sz="2800" b="1" dirty="0" smtClean="0"/>
              <a:t> generate alternatives to test. </a:t>
            </a:r>
            <a:endParaRPr lang="en-US" sz="2800" b="1" dirty="0"/>
          </a:p>
        </p:txBody>
      </p:sp>
      <p:sp>
        <p:nvSpPr>
          <p:cNvPr id="6" name="Rounded Rectangle 5"/>
          <p:cNvSpPr/>
          <p:nvPr/>
        </p:nvSpPr>
        <p:spPr>
          <a:xfrm>
            <a:off x="247231" y="1514190"/>
            <a:ext cx="8712372" cy="3339696"/>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TextBox 10"/>
          <p:cNvSpPr txBox="1"/>
          <p:nvPr/>
        </p:nvSpPr>
        <p:spPr>
          <a:xfrm>
            <a:off x="128999" y="808180"/>
            <a:ext cx="8896769" cy="461665"/>
          </a:xfrm>
          <a:prstGeom prst="rect">
            <a:avLst/>
          </a:prstGeom>
          <a:noFill/>
        </p:spPr>
        <p:txBody>
          <a:bodyPr wrap="square" rtlCol="0">
            <a:spAutoFit/>
          </a:bodyPr>
          <a:lstStyle/>
          <a:p>
            <a:r>
              <a:rPr lang="en-US" sz="2400" b="1" dirty="0" smtClean="0"/>
              <a:t>5. Sketch at least 5 radical ways to meet your user’s needs. </a:t>
            </a:r>
            <a:endParaRPr lang="en-US" sz="2400" b="1" dirty="0"/>
          </a:p>
        </p:txBody>
      </p:sp>
      <p:sp>
        <p:nvSpPr>
          <p:cNvPr id="12" name="TextBox 11"/>
          <p:cNvSpPr txBox="1"/>
          <p:nvPr/>
        </p:nvSpPr>
        <p:spPr>
          <a:xfrm>
            <a:off x="613281" y="1144857"/>
            <a:ext cx="4098927" cy="369332"/>
          </a:xfrm>
          <a:prstGeom prst="rect">
            <a:avLst/>
          </a:prstGeom>
          <a:noFill/>
        </p:spPr>
        <p:txBody>
          <a:bodyPr wrap="square" rtlCol="0">
            <a:spAutoFit/>
          </a:bodyPr>
          <a:lstStyle/>
          <a:p>
            <a:r>
              <a:rPr lang="en-US" dirty="0" smtClean="0"/>
              <a:t>5 min</a:t>
            </a:r>
            <a:endParaRPr lang="en-US" dirty="0"/>
          </a:p>
        </p:txBody>
      </p:sp>
      <p:cxnSp>
        <p:nvCxnSpPr>
          <p:cNvPr id="3" name="Straight Connector 2"/>
          <p:cNvCxnSpPr/>
          <p:nvPr/>
        </p:nvCxnSpPr>
        <p:spPr>
          <a:xfrm>
            <a:off x="741830" y="2025006"/>
            <a:ext cx="8091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1830" y="2041684"/>
            <a:ext cx="5725972" cy="276999"/>
          </a:xfrm>
          <a:prstGeom prst="rect">
            <a:avLst/>
          </a:prstGeom>
          <a:noFill/>
        </p:spPr>
        <p:txBody>
          <a:bodyPr wrap="square" rtlCol="0">
            <a:spAutoFit/>
          </a:bodyPr>
          <a:lstStyle/>
          <a:p>
            <a:r>
              <a:rPr lang="en-US" sz="1200" dirty="0" smtClean="0">
                <a:solidFill>
                  <a:schemeClr val="bg1">
                    <a:lumMod val="65000"/>
                  </a:schemeClr>
                </a:solidFill>
              </a:rPr>
              <a:t>Write your problem statement above</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85" y="1602671"/>
            <a:ext cx="210096" cy="422335"/>
          </a:xfrm>
          <a:prstGeom prst="rect">
            <a:avLst/>
          </a:prstGeom>
        </p:spPr>
      </p:pic>
      <p:sp>
        <p:nvSpPr>
          <p:cNvPr id="24" name="Rounded Rectangle 23"/>
          <p:cNvSpPr/>
          <p:nvPr/>
        </p:nvSpPr>
        <p:spPr>
          <a:xfrm>
            <a:off x="403186"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3" name="Rounded Rectangle 32"/>
          <p:cNvSpPr/>
          <p:nvPr/>
        </p:nvSpPr>
        <p:spPr>
          <a:xfrm>
            <a:off x="2091322"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Rounded Rectangle 33"/>
          <p:cNvSpPr/>
          <p:nvPr/>
        </p:nvSpPr>
        <p:spPr>
          <a:xfrm>
            <a:off x="3838417"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Rounded Rectangle 34"/>
          <p:cNvSpPr/>
          <p:nvPr/>
        </p:nvSpPr>
        <p:spPr>
          <a:xfrm>
            <a:off x="5638800"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6" name="Rounded Rectangle 35"/>
          <p:cNvSpPr/>
          <p:nvPr/>
        </p:nvSpPr>
        <p:spPr>
          <a:xfrm>
            <a:off x="7366915"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6" name="TextBox 15"/>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12021350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Ideate:</a:t>
            </a:r>
            <a:r>
              <a:rPr lang="en-US" sz="2800" b="1" dirty="0" smtClean="0"/>
              <a:t> generate alternatives to test. </a:t>
            </a:r>
            <a:endParaRPr lang="en-US" sz="2800" b="1" dirty="0"/>
          </a:p>
        </p:txBody>
      </p:sp>
      <p:sp>
        <p:nvSpPr>
          <p:cNvPr id="6" name="Rounded Rectangle 5"/>
          <p:cNvSpPr/>
          <p:nvPr/>
        </p:nvSpPr>
        <p:spPr>
          <a:xfrm>
            <a:off x="247231" y="1514190"/>
            <a:ext cx="8712372" cy="3339696"/>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TextBox 10"/>
          <p:cNvSpPr txBox="1"/>
          <p:nvPr/>
        </p:nvSpPr>
        <p:spPr>
          <a:xfrm>
            <a:off x="128999" y="808180"/>
            <a:ext cx="8896769" cy="461665"/>
          </a:xfrm>
          <a:prstGeom prst="rect">
            <a:avLst/>
          </a:prstGeom>
          <a:noFill/>
        </p:spPr>
        <p:txBody>
          <a:bodyPr wrap="square" rtlCol="0">
            <a:spAutoFit/>
          </a:bodyPr>
          <a:lstStyle/>
          <a:p>
            <a:r>
              <a:rPr lang="en-US" sz="2400" b="1" dirty="0" smtClean="0"/>
              <a:t>5. Sketch at least 5 radical ways to meet your user’s needs. </a:t>
            </a:r>
            <a:endParaRPr lang="en-US" sz="2400" b="1" dirty="0"/>
          </a:p>
        </p:txBody>
      </p:sp>
      <p:sp>
        <p:nvSpPr>
          <p:cNvPr id="12" name="TextBox 11"/>
          <p:cNvSpPr txBox="1"/>
          <p:nvPr/>
        </p:nvSpPr>
        <p:spPr>
          <a:xfrm>
            <a:off x="613281" y="1144857"/>
            <a:ext cx="4098927" cy="369332"/>
          </a:xfrm>
          <a:prstGeom prst="rect">
            <a:avLst/>
          </a:prstGeom>
          <a:noFill/>
        </p:spPr>
        <p:txBody>
          <a:bodyPr wrap="square" rtlCol="0">
            <a:spAutoFit/>
          </a:bodyPr>
          <a:lstStyle/>
          <a:p>
            <a:r>
              <a:rPr lang="en-US" dirty="0" smtClean="0"/>
              <a:t>5 min</a:t>
            </a:r>
            <a:endParaRPr lang="en-US" dirty="0"/>
          </a:p>
        </p:txBody>
      </p:sp>
      <p:cxnSp>
        <p:nvCxnSpPr>
          <p:cNvPr id="3" name="Straight Connector 2"/>
          <p:cNvCxnSpPr/>
          <p:nvPr/>
        </p:nvCxnSpPr>
        <p:spPr>
          <a:xfrm>
            <a:off x="741830" y="2025006"/>
            <a:ext cx="8091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1830" y="2041684"/>
            <a:ext cx="5725972" cy="276999"/>
          </a:xfrm>
          <a:prstGeom prst="rect">
            <a:avLst/>
          </a:prstGeom>
          <a:noFill/>
        </p:spPr>
        <p:txBody>
          <a:bodyPr wrap="square" rtlCol="0">
            <a:spAutoFit/>
          </a:bodyPr>
          <a:lstStyle/>
          <a:p>
            <a:r>
              <a:rPr lang="en-US" sz="1200" dirty="0" smtClean="0">
                <a:solidFill>
                  <a:schemeClr val="bg1">
                    <a:lumMod val="65000"/>
                  </a:schemeClr>
                </a:solidFill>
              </a:rPr>
              <a:t>Write your problem statement above</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85" y="1602671"/>
            <a:ext cx="210096" cy="422335"/>
          </a:xfrm>
          <a:prstGeom prst="rect">
            <a:avLst/>
          </a:prstGeom>
        </p:spPr>
      </p:pic>
      <p:sp>
        <p:nvSpPr>
          <p:cNvPr id="24" name="Rounded Rectangle 23"/>
          <p:cNvSpPr/>
          <p:nvPr/>
        </p:nvSpPr>
        <p:spPr>
          <a:xfrm>
            <a:off x="403186"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3" name="Rounded Rectangle 32"/>
          <p:cNvSpPr/>
          <p:nvPr/>
        </p:nvSpPr>
        <p:spPr>
          <a:xfrm>
            <a:off x="2091322"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Rounded Rectangle 33"/>
          <p:cNvSpPr/>
          <p:nvPr/>
        </p:nvSpPr>
        <p:spPr>
          <a:xfrm>
            <a:off x="3838417"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Rounded Rectangle 34"/>
          <p:cNvSpPr/>
          <p:nvPr/>
        </p:nvSpPr>
        <p:spPr>
          <a:xfrm>
            <a:off x="5638800"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6" name="Rounded Rectangle 35"/>
          <p:cNvSpPr/>
          <p:nvPr/>
        </p:nvSpPr>
        <p:spPr>
          <a:xfrm>
            <a:off x="7366915"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 Box 12"/>
          <p:cNvSpPr txBox="1">
            <a:spLocks noChangeArrowheads="1"/>
          </p:cNvSpPr>
          <p:nvPr/>
        </p:nvSpPr>
        <p:spPr bwMode="auto">
          <a:xfrm>
            <a:off x="2821757" y="5124516"/>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04</a:t>
            </a:r>
            <a:endParaRPr lang="en-US" sz="7200" b="1" dirty="0">
              <a:solidFill>
                <a:srgbClr val="8EB4E3"/>
              </a:solidFill>
              <a:latin typeface="Verdana" charset="0"/>
            </a:endParaRPr>
          </a:p>
        </p:txBody>
      </p:sp>
      <p:sp>
        <p:nvSpPr>
          <p:cNvPr id="16" name="Oval 15"/>
          <p:cNvSpPr>
            <a:spLocks noChangeArrowheads="1"/>
          </p:cNvSpPr>
          <p:nvPr/>
        </p:nvSpPr>
        <p:spPr bwMode="auto">
          <a:xfrm>
            <a:off x="4390111" y="5476086"/>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7" name="Oval 16"/>
          <p:cNvSpPr>
            <a:spLocks noChangeArrowheads="1"/>
          </p:cNvSpPr>
          <p:nvPr/>
        </p:nvSpPr>
        <p:spPr bwMode="auto">
          <a:xfrm>
            <a:off x="4390111" y="5852341"/>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8" name="Text Box 1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9" name="Text Box 7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0" name="Text Box 7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1" name="Text Box 7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2" name="Text Box 7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23" name="Text Box 7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25" name="Text Box 8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26" name="Text Box 8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27" name="Text Box 8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28" name="Text Box 8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29" name="Text Box 8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0" name="Text Box 8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1" name="Text Box 8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7" name="Text Box 8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8" name="Text Box 8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39" name="Text Box 8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0" name="Text Box 9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1" name="Text Box 9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2" name="Text Box 9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3" name="Text Box 9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4" name="Text Box 9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5" name="Text Box 9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6" name="Text Box 9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7" name="Text Box 9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8" name="Text Box 9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49" name="Text Box 9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0" name="Text Box 10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1" name="Text Box 10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2" name="Text Box 10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3" name="Text Box 10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4" name="Text Box 10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5" name="Text Box 10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6" name="Text Box 10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7" name="Text Box 10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8" name="Text Box 10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59" name="Text Box 11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0" name="Text Box 11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1" name="Text Box 11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2" name="Text Box 11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3" name="Text Box 11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4" name="Text Box 11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5" name="Text Box 11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6" name="Text Box 11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7" name="Text Box 11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8" name="Text Box 11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69" name="Text Box 12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0" name="Text Box 12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1" name="Text Box 12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2" name="Text Box 12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3" name="Text Box 12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4" name="Text Box 12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5" name="Text Box 12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6" name="Text Box 12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7" name="Text Box 12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8" name="Text Box 12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79" name="Text Box 13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0" name="Text Box 13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1" name="Text Box 13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2" name="Text Box 13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3" name="Text Box 13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84" name="TextBox 83"/>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3546895022"/>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8"/>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8"/>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9"/>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9"/>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0"/>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0"/>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1"/>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1"/>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2"/>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3"/>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25"/>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26"/>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27"/>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28"/>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29"/>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0"/>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1"/>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7"/>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8"/>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39"/>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0"/>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1"/>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2"/>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3"/>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4"/>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5"/>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6"/>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7"/>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8"/>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49"/>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0"/>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1"/>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2"/>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3"/>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4"/>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5"/>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6"/>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7"/>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8"/>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59"/>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0"/>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1"/>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2"/>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3"/>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4"/>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5"/>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6"/>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7"/>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8"/>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69"/>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0"/>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1"/>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2"/>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3"/>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4"/>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5"/>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6"/>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7"/>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8"/>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79"/>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0"/>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1"/>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2"/>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3"/>
                                        </p:tgtEl>
                                        <p:attrNameLst>
                                          <p:attrName>style.visibility</p:attrName>
                                        </p:attrNameLst>
                                      </p:cBhvr>
                                      <p:to>
                                        <p:strVal val="visible"/>
                                      </p:to>
                                    </p:set>
                                    <p:animEffect transition="in" filter="dissolve">
                                      <p:cBhvr>
                                        <p:cTn id="18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5" grpId="0"/>
      <p:bldP spid="26" grpId="0"/>
      <p:bldP spid="27" grpId="0"/>
      <p:bldP spid="28" grpId="0"/>
      <p:bldP spid="29" grpId="0"/>
      <p:bldP spid="30" grpId="0"/>
      <p:bldP spid="31"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Ideate:</a:t>
            </a:r>
            <a:r>
              <a:rPr lang="en-US" sz="2800" b="1" dirty="0" smtClean="0"/>
              <a:t> generate alternatives to test. </a:t>
            </a:r>
            <a:endParaRPr lang="en-US" sz="2800" b="1" dirty="0"/>
          </a:p>
        </p:txBody>
      </p:sp>
      <p:sp>
        <p:nvSpPr>
          <p:cNvPr id="6" name="Rounded Rectangle 5"/>
          <p:cNvSpPr/>
          <p:nvPr/>
        </p:nvSpPr>
        <p:spPr>
          <a:xfrm>
            <a:off x="247231" y="1514190"/>
            <a:ext cx="8712372" cy="3339696"/>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TextBox 10"/>
          <p:cNvSpPr txBox="1"/>
          <p:nvPr/>
        </p:nvSpPr>
        <p:spPr>
          <a:xfrm>
            <a:off x="128999" y="808180"/>
            <a:ext cx="8896769" cy="461665"/>
          </a:xfrm>
          <a:prstGeom prst="rect">
            <a:avLst/>
          </a:prstGeom>
          <a:noFill/>
        </p:spPr>
        <p:txBody>
          <a:bodyPr wrap="square" rtlCol="0">
            <a:spAutoFit/>
          </a:bodyPr>
          <a:lstStyle/>
          <a:p>
            <a:r>
              <a:rPr lang="en-US" sz="2400" b="1" dirty="0" smtClean="0"/>
              <a:t>5. Sketch at least 5 radical ways to meet your user’s needs. </a:t>
            </a:r>
            <a:endParaRPr lang="en-US" sz="2400" b="1" dirty="0"/>
          </a:p>
        </p:txBody>
      </p:sp>
      <p:sp>
        <p:nvSpPr>
          <p:cNvPr id="12" name="TextBox 11"/>
          <p:cNvSpPr txBox="1"/>
          <p:nvPr/>
        </p:nvSpPr>
        <p:spPr>
          <a:xfrm>
            <a:off x="613281" y="1144857"/>
            <a:ext cx="4098927" cy="369332"/>
          </a:xfrm>
          <a:prstGeom prst="rect">
            <a:avLst/>
          </a:prstGeom>
          <a:noFill/>
        </p:spPr>
        <p:txBody>
          <a:bodyPr wrap="square" rtlCol="0">
            <a:spAutoFit/>
          </a:bodyPr>
          <a:lstStyle/>
          <a:p>
            <a:r>
              <a:rPr lang="en-US" dirty="0" smtClean="0"/>
              <a:t>5 min</a:t>
            </a:r>
            <a:endParaRPr lang="en-US" dirty="0"/>
          </a:p>
        </p:txBody>
      </p:sp>
      <p:cxnSp>
        <p:nvCxnSpPr>
          <p:cNvPr id="3" name="Straight Connector 2"/>
          <p:cNvCxnSpPr/>
          <p:nvPr/>
        </p:nvCxnSpPr>
        <p:spPr>
          <a:xfrm>
            <a:off x="741830" y="2025006"/>
            <a:ext cx="8091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1830" y="2041684"/>
            <a:ext cx="5725972" cy="276999"/>
          </a:xfrm>
          <a:prstGeom prst="rect">
            <a:avLst/>
          </a:prstGeom>
          <a:noFill/>
        </p:spPr>
        <p:txBody>
          <a:bodyPr wrap="square" rtlCol="0">
            <a:spAutoFit/>
          </a:bodyPr>
          <a:lstStyle/>
          <a:p>
            <a:r>
              <a:rPr lang="en-US" sz="1200" dirty="0" smtClean="0">
                <a:solidFill>
                  <a:schemeClr val="bg1">
                    <a:lumMod val="65000"/>
                  </a:schemeClr>
                </a:solidFill>
              </a:rPr>
              <a:t>Write your problem statement above</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85" y="1602671"/>
            <a:ext cx="210096" cy="422335"/>
          </a:xfrm>
          <a:prstGeom prst="rect">
            <a:avLst/>
          </a:prstGeom>
        </p:spPr>
      </p:pic>
      <p:sp>
        <p:nvSpPr>
          <p:cNvPr id="24" name="Rounded Rectangle 23"/>
          <p:cNvSpPr/>
          <p:nvPr/>
        </p:nvSpPr>
        <p:spPr>
          <a:xfrm>
            <a:off x="403186"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3" name="Rounded Rectangle 32"/>
          <p:cNvSpPr/>
          <p:nvPr/>
        </p:nvSpPr>
        <p:spPr>
          <a:xfrm>
            <a:off x="2091322"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Rounded Rectangle 33"/>
          <p:cNvSpPr/>
          <p:nvPr/>
        </p:nvSpPr>
        <p:spPr>
          <a:xfrm>
            <a:off x="3838417"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Rounded Rectangle 34"/>
          <p:cNvSpPr/>
          <p:nvPr/>
        </p:nvSpPr>
        <p:spPr>
          <a:xfrm>
            <a:off x="5638800"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6" name="Rounded Rectangle 35"/>
          <p:cNvSpPr/>
          <p:nvPr/>
        </p:nvSpPr>
        <p:spPr>
          <a:xfrm>
            <a:off x="7366915"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 Box 12"/>
          <p:cNvSpPr txBox="1">
            <a:spLocks noChangeArrowheads="1"/>
          </p:cNvSpPr>
          <p:nvPr/>
        </p:nvSpPr>
        <p:spPr bwMode="auto">
          <a:xfrm>
            <a:off x="2821757" y="5124516"/>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03</a:t>
            </a:r>
            <a:endParaRPr lang="en-US" sz="7200" b="1" dirty="0">
              <a:solidFill>
                <a:srgbClr val="8EB4E3"/>
              </a:solidFill>
              <a:latin typeface="Verdana" charset="0"/>
            </a:endParaRPr>
          </a:p>
        </p:txBody>
      </p:sp>
      <p:sp>
        <p:nvSpPr>
          <p:cNvPr id="16" name="Oval 15"/>
          <p:cNvSpPr>
            <a:spLocks noChangeArrowheads="1"/>
          </p:cNvSpPr>
          <p:nvPr/>
        </p:nvSpPr>
        <p:spPr bwMode="auto">
          <a:xfrm>
            <a:off x="4390111" y="5476086"/>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7" name="Oval 16"/>
          <p:cNvSpPr>
            <a:spLocks noChangeArrowheads="1"/>
          </p:cNvSpPr>
          <p:nvPr/>
        </p:nvSpPr>
        <p:spPr bwMode="auto">
          <a:xfrm>
            <a:off x="4390111" y="5852341"/>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8" name="Text Box 1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9" name="Text Box 7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0" name="Text Box 7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1" name="Text Box 7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2" name="Text Box 7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23" name="Text Box 7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25" name="Text Box 8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26" name="Text Box 8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27" name="Text Box 8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28" name="Text Box 8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29" name="Text Box 8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0" name="Text Box 8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1" name="Text Box 8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7" name="Text Box 8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8" name="Text Box 8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39" name="Text Box 8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0" name="Text Box 9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1" name="Text Box 9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2" name="Text Box 9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3" name="Text Box 9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4" name="Text Box 9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5" name="Text Box 9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6" name="Text Box 9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7" name="Text Box 9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8" name="Text Box 9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49" name="Text Box 9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0" name="Text Box 10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1" name="Text Box 10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2" name="Text Box 10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3" name="Text Box 10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4" name="Text Box 10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5" name="Text Box 10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6" name="Text Box 10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7" name="Text Box 10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8" name="Text Box 10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59" name="Text Box 11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0" name="Text Box 11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1" name="Text Box 11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2" name="Text Box 11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3" name="Text Box 11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4" name="Text Box 11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5" name="Text Box 11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6" name="Text Box 11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7" name="Text Box 11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8" name="Text Box 11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69" name="Text Box 12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0" name="Text Box 12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1" name="Text Box 12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2" name="Text Box 12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3" name="Text Box 12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4" name="Text Box 12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5" name="Text Box 12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6" name="Text Box 12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7" name="Text Box 12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8" name="Text Box 12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79" name="Text Box 13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0" name="Text Box 13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1" name="Text Box 13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2" name="Text Box 13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3" name="Text Box 13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84" name="TextBox 83"/>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3546895022"/>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8"/>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8"/>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9"/>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9"/>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0"/>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0"/>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1"/>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1"/>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2"/>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3"/>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25"/>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26"/>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27"/>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28"/>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29"/>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0"/>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1"/>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7"/>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8"/>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39"/>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0"/>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1"/>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2"/>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3"/>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4"/>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5"/>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6"/>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7"/>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8"/>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49"/>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0"/>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1"/>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2"/>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3"/>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4"/>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5"/>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6"/>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7"/>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8"/>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59"/>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0"/>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1"/>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2"/>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3"/>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4"/>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5"/>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6"/>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7"/>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8"/>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69"/>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0"/>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1"/>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2"/>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3"/>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4"/>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5"/>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6"/>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7"/>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8"/>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79"/>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0"/>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1"/>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2"/>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3"/>
                                        </p:tgtEl>
                                        <p:attrNameLst>
                                          <p:attrName>style.visibility</p:attrName>
                                        </p:attrNameLst>
                                      </p:cBhvr>
                                      <p:to>
                                        <p:strVal val="visible"/>
                                      </p:to>
                                    </p:set>
                                    <p:animEffect transition="in" filter="dissolve">
                                      <p:cBhvr>
                                        <p:cTn id="18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5" grpId="0"/>
      <p:bldP spid="26" grpId="0"/>
      <p:bldP spid="27" grpId="0"/>
      <p:bldP spid="28" grpId="0"/>
      <p:bldP spid="29" grpId="0"/>
      <p:bldP spid="30" grpId="0"/>
      <p:bldP spid="31"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Ideate:</a:t>
            </a:r>
            <a:r>
              <a:rPr lang="en-US" sz="2800" b="1" dirty="0" smtClean="0"/>
              <a:t> generate alternatives to test. </a:t>
            </a:r>
            <a:endParaRPr lang="en-US" sz="2800" b="1" dirty="0"/>
          </a:p>
        </p:txBody>
      </p:sp>
      <p:sp>
        <p:nvSpPr>
          <p:cNvPr id="6" name="Rounded Rectangle 5"/>
          <p:cNvSpPr/>
          <p:nvPr/>
        </p:nvSpPr>
        <p:spPr>
          <a:xfrm>
            <a:off x="247231" y="1514190"/>
            <a:ext cx="8712372" cy="3339696"/>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TextBox 10"/>
          <p:cNvSpPr txBox="1"/>
          <p:nvPr/>
        </p:nvSpPr>
        <p:spPr>
          <a:xfrm>
            <a:off x="128999" y="808180"/>
            <a:ext cx="8896769" cy="461665"/>
          </a:xfrm>
          <a:prstGeom prst="rect">
            <a:avLst/>
          </a:prstGeom>
          <a:noFill/>
        </p:spPr>
        <p:txBody>
          <a:bodyPr wrap="square" rtlCol="0">
            <a:spAutoFit/>
          </a:bodyPr>
          <a:lstStyle/>
          <a:p>
            <a:r>
              <a:rPr lang="en-US" sz="2400" b="1" dirty="0" smtClean="0"/>
              <a:t>5. Sketch at least 5 radical ways to meet your user’s needs. </a:t>
            </a:r>
            <a:endParaRPr lang="en-US" sz="2400" b="1" dirty="0"/>
          </a:p>
        </p:txBody>
      </p:sp>
      <p:sp>
        <p:nvSpPr>
          <p:cNvPr id="12" name="TextBox 11"/>
          <p:cNvSpPr txBox="1"/>
          <p:nvPr/>
        </p:nvSpPr>
        <p:spPr>
          <a:xfrm>
            <a:off x="613281" y="1144857"/>
            <a:ext cx="4098927" cy="369332"/>
          </a:xfrm>
          <a:prstGeom prst="rect">
            <a:avLst/>
          </a:prstGeom>
          <a:noFill/>
        </p:spPr>
        <p:txBody>
          <a:bodyPr wrap="square" rtlCol="0">
            <a:spAutoFit/>
          </a:bodyPr>
          <a:lstStyle/>
          <a:p>
            <a:r>
              <a:rPr lang="en-US" dirty="0" smtClean="0"/>
              <a:t>5 min</a:t>
            </a:r>
            <a:endParaRPr lang="en-US" dirty="0"/>
          </a:p>
        </p:txBody>
      </p:sp>
      <p:cxnSp>
        <p:nvCxnSpPr>
          <p:cNvPr id="3" name="Straight Connector 2"/>
          <p:cNvCxnSpPr/>
          <p:nvPr/>
        </p:nvCxnSpPr>
        <p:spPr>
          <a:xfrm>
            <a:off x="741830" y="2025006"/>
            <a:ext cx="8091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1830" y="2041684"/>
            <a:ext cx="5725972" cy="276999"/>
          </a:xfrm>
          <a:prstGeom prst="rect">
            <a:avLst/>
          </a:prstGeom>
          <a:noFill/>
        </p:spPr>
        <p:txBody>
          <a:bodyPr wrap="square" rtlCol="0">
            <a:spAutoFit/>
          </a:bodyPr>
          <a:lstStyle/>
          <a:p>
            <a:r>
              <a:rPr lang="en-US" sz="1200" dirty="0" smtClean="0">
                <a:solidFill>
                  <a:schemeClr val="bg1">
                    <a:lumMod val="65000"/>
                  </a:schemeClr>
                </a:solidFill>
              </a:rPr>
              <a:t>Write your problem statement above</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85" y="1602671"/>
            <a:ext cx="210096" cy="422335"/>
          </a:xfrm>
          <a:prstGeom prst="rect">
            <a:avLst/>
          </a:prstGeom>
        </p:spPr>
      </p:pic>
      <p:sp>
        <p:nvSpPr>
          <p:cNvPr id="24" name="Rounded Rectangle 23"/>
          <p:cNvSpPr/>
          <p:nvPr/>
        </p:nvSpPr>
        <p:spPr>
          <a:xfrm>
            <a:off x="403186"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3" name="Rounded Rectangle 32"/>
          <p:cNvSpPr/>
          <p:nvPr/>
        </p:nvSpPr>
        <p:spPr>
          <a:xfrm>
            <a:off x="2091322"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Rounded Rectangle 33"/>
          <p:cNvSpPr/>
          <p:nvPr/>
        </p:nvSpPr>
        <p:spPr>
          <a:xfrm>
            <a:off x="3838417"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Rounded Rectangle 34"/>
          <p:cNvSpPr/>
          <p:nvPr/>
        </p:nvSpPr>
        <p:spPr>
          <a:xfrm>
            <a:off x="5638800"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6" name="Rounded Rectangle 35"/>
          <p:cNvSpPr/>
          <p:nvPr/>
        </p:nvSpPr>
        <p:spPr>
          <a:xfrm>
            <a:off x="7366915"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 Box 12"/>
          <p:cNvSpPr txBox="1">
            <a:spLocks noChangeArrowheads="1"/>
          </p:cNvSpPr>
          <p:nvPr/>
        </p:nvSpPr>
        <p:spPr bwMode="auto">
          <a:xfrm>
            <a:off x="2821757" y="5124516"/>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02</a:t>
            </a:r>
            <a:endParaRPr lang="en-US" sz="7200" b="1" dirty="0">
              <a:solidFill>
                <a:srgbClr val="8EB4E3"/>
              </a:solidFill>
              <a:latin typeface="Verdana" charset="0"/>
            </a:endParaRPr>
          </a:p>
        </p:txBody>
      </p:sp>
      <p:sp>
        <p:nvSpPr>
          <p:cNvPr id="16" name="Oval 15"/>
          <p:cNvSpPr>
            <a:spLocks noChangeArrowheads="1"/>
          </p:cNvSpPr>
          <p:nvPr/>
        </p:nvSpPr>
        <p:spPr bwMode="auto">
          <a:xfrm>
            <a:off x="4390111" y="5476086"/>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7" name="Oval 16"/>
          <p:cNvSpPr>
            <a:spLocks noChangeArrowheads="1"/>
          </p:cNvSpPr>
          <p:nvPr/>
        </p:nvSpPr>
        <p:spPr bwMode="auto">
          <a:xfrm>
            <a:off x="4390111" y="5852341"/>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8" name="Text Box 1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9" name="Text Box 7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0" name="Text Box 7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1" name="Text Box 7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2" name="Text Box 7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23" name="Text Box 7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25" name="Text Box 8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26" name="Text Box 8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27" name="Text Box 8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28" name="Text Box 8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29" name="Text Box 8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0" name="Text Box 8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1" name="Text Box 8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7" name="Text Box 8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8" name="Text Box 8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39" name="Text Box 8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0" name="Text Box 9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1" name="Text Box 9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2" name="Text Box 9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3" name="Text Box 9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4" name="Text Box 9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5" name="Text Box 9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6" name="Text Box 9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7" name="Text Box 9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8" name="Text Box 9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49" name="Text Box 9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0" name="Text Box 10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1" name="Text Box 10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2" name="Text Box 10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3" name="Text Box 10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4" name="Text Box 10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5" name="Text Box 10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6" name="Text Box 10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7" name="Text Box 10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8" name="Text Box 10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59" name="Text Box 11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0" name="Text Box 11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1" name="Text Box 11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2" name="Text Box 11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3" name="Text Box 11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4" name="Text Box 11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5" name="Text Box 11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6" name="Text Box 11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7" name="Text Box 11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8" name="Text Box 11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69" name="Text Box 12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0" name="Text Box 12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1" name="Text Box 12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2" name="Text Box 12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3" name="Text Box 12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4" name="Text Box 12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5" name="Text Box 12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6" name="Text Box 12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7" name="Text Box 12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8" name="Text Box 12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79" name="Text Box 13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0" name="Text Box 13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1" name="Text Box 13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2" name="Text Box 13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3" name="Text Box 13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84" name="TextBox 83"/>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3546895022"/>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8"/>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8"/>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9"/>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9"/>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0"/>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0"/>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1"/>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1"/>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2"/>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3"/>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25"/>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26"/>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27"/>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28"/>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29"/>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0"/>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1"/>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7"/>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8"/>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39"/>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0"/>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1"/>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2"/>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3"/>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4"/>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5"/>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6"/>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7"/>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8"/>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49"/>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0"/>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1"/>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2"/>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3"/>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4"/>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5"/>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6"/>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7"/>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8"/>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59"/>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0"/>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1"/>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2"/>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3"/>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4"/>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5"/>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6"/>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7"/>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8"/>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69"/>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0"/>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1"/>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2"/>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3"/>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4"/>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5"/>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6"/>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7"/>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8"/>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79"/>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0"/>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1"/>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2"/>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3"/>
                                        </p:tgtEl>
                                        <p:attrNameLst>
                                          <p:attrName>style.visibility</p:attrName>
                                        </p:attrNameLst>
                                      </p:cBhvr>
                                      <p:to>
                                        <p:strVal val="visible"/>
                                      </p:to>
                                    </p:set>
                                    <p:animEffect transition="in" filter="dissolve">
                                      <p:cBhvr>
                                        <p:cTn id="18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5" grpId="0"/>
      <p:bldP spid="26" grpId="0"/>
      <p:bldP spid="27" grpId="0"/>
      <p:bldP spid="28" grpId="0"/>
      <p:bldP spid="29" grpId="0"/>
      <p:bldP spid="30" grpId="0"/>
      <p:bldP spid="31"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sign thi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907" y="1605064"/>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9746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Ideate:</a:t>
            </a:r>
            <a:r>
              <a:rPr lang="en-US" sz="2800" b="1" dirty="0" smtClean="0"/>
              <a:t> generate alternatives to test. </a:t>
            </a:r>
            <a:endParaRPr lang="en-US" sz="2800" b="1" dirty="0"/>
          </a:p>
        </p:txBody>
      </p:sp>
      <p:sp>
        <p:nvSpPr>
          <p:cNvPr id="6" name="Rounded Rectangle 5"/>
          <p:cNvSpPr/>
          <p:nvPr/>
        </p:nvSpPr>
        <p:spPr>
          <a:xfrm>
            <a:off x="247231" y="1514190"/>
            <a:ext cx="8712372" cy="3339696"/>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TextBox 10"/>
          <p:cNvSpPr txBox="1"/>
          <p:nvPr/>
        </p:nvSpPr>
        <p:spPr>
          <a:xfrm>
            <a:off x="128999" y="808180"/>
            <a:ext cx="8896769" cy="461665"/>
          </a:xfrm>
          <a:prstGeom prst="rect">
            <a:avLst/>
          </a:prstGeom>
          <a:noFill/>
        </p:spPr>
        <p:txBody>
          <a:bodyPr wrap="square" rtlCol="0">
            <a:spAutoFit/>
          </a:bodyPr>
          <a:lstStyle/>
          <a:p>
            <a:r>
              <a:rPr lang="en-US" sz="2400" b="1" dirty="0" smtClean="0"/>
              <a:t>5. Sketch at least 5 radical ways to meet your user’s needs. </a:t>
            </a:r>
            <a:endParaRPr lang="en-US" sz="2400" b="1" dirty="0"/>
          </a:p>
        </p:txBody>
      </p:sp>
      <p:sp>
        <p:nvSpPr>
          <p:cNvPr id="12" name="TextBox 11"/>
          <p:cNvSpPr txBox="1"/>
          <p:nvPr/>
        </p:nvSpPr>
        <p:spPr>
          <a:xfrm>
            <a:off x="613281" y="1144857"/>
            <a:ext cx="4098927" cy="369332"/>
          </a:xfrm>
          <a:prstGeom prst="rect">
            <a:avLst/>
          </a:prstGeom>
          <a:noFill/>
        </p:spPr>
        <p:txBody>
          <a:bodyPr wrap="square" rtlCol="0">
            <a:spAutoFit/>
          </a:bodyPr>
          <a:lstStyle/>
          <a:p>
            <a:r>
              <a:rPr lang="en-US" dirty="0" smtClean="0"/>
              <a:t>5 min</a:t>
            </a:r>
            <a:endParaRPr lang="en-US" dirty="0"/>
          </a:p>
        </p:txBody>
      </p:sp>
      <p:cxnSp>
        <p:nvCxnSpPr>
          <p:cNvPr id="3" name="Straight Connector 2"/>
          <p:cNvCxnSpPr/>
          <p:nvPr/>
        </p:nvCxnSpPr>
        <p:spPr>
          <a:xfrm>
            <a:off x="741830" y="2025006"/>
            <a:ext cx="8091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1830" y="2041684"/>
            <a:ext cx="5725972" cy="276999"/>
          </a:xfrm>
          <a:prstGeom prst="rect">
            <a:avLst/>
          </a:prstGeom>
          <a:noFill/>
        </p:spPr>
        <p:txBody>
          <a:bodyPr wrap="square" rtlCol="0">
            <a:spAutoFit/>
          </a:bodyPr>
          <a:lstStyle/>
          <a:p>
            <a:r>
              <a:rPr lang="en-US" sz="1200" dirty="0" smtClean="0">
                <a:solidFill>
                  <a:schemeClr val="bg1">
                    <a:lumMod val="65000"/>
                  </a:schemeClr>
                </a:solidFill>
              </a:rPr>
              <a:t>Write your problem statement above</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85" y="1602671"/>
            <a:ext cx="210096" cy="422335"/>
          </a:xfrm>
          <a:prstGeom prst="rect">
            <a:avLst/>
          </a:prstGeom>
        </p:spPr>
      </p:pic>
      <p:sp>
        <p:nvSpPr>
          <p:cNvPr id="24" name="Rounded Rectangle 23"/>
          <p:cNvSpPr/>
          <p:nvPr/>
        </p:nvSpPr>
        <p:spPr>
          <a:xfrm>
            <a:off x="403186"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3" name="Rounded Rectangle 32"/>
          <p:cNvSpPr/>
          <p:nvPr/>
        </p:nvSpPr>
        <p:spPr>
          <a:xfrm>
            <a:off x="2091322"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Rounded Rectangle 33"/>
          <p:cNvSpPr/>
          <p:nvPr/>
        </p:nvSpPr>
        <p:spPr>
          <a:xfrm>
            <a:off x="3838417"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Rounded Rectangle 34"/>
          <p:cNvSpPr/>
          <p:nvPr/>
        </p:nvSpPr>
        <p:spPr>
          <a:xfrm>
            <a:off x="5638800"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6" name="Rounded Rectangle 35"/>
          <p:cNvSpPr/>
          <p:nvPr/>
        </p:nvSpPr>
        <p:spPr>
          <a:xfrm>
            <a:off x="7366915"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 Box 12"/>
          <p:cNvSpPr txBox="1">
            <a:spLocks noChangeArrowheads="1"/>
          </p:cNvSpPr>
          <p:nvPr/>
        </p:nvSpPr>
        <p:spPr bwMode="auto">
          <a:xfrm>
            <a:off x="2821757" y="5124516"/>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01</a:t>
            </a:r>
            <a:endParaRPr lang="en-US" sz="7200" b="1" dirty="0">
              <a:solidFill>
                <a:srgbClr val="8EB4E3"/>
              </a:solidFill>
              <a:latin typeface="Verdana" charset="0"/>
            </a:endParaRPr>
          </a:p>
        </p:txBody>
      </p:sp>
      <p:sp>
        <p:nvSpPr>
          <p:cNvPr id="16" name="Oval 15"/>
          <p:cNvSpPr>
            <a:spLocks noChangeArrowheads="1"/>
          </p:cNvSpPr>
          <p:nvPr/>
        </p:nvSpPr>
        <p:spPr bwMode="auto">
          <a:xfrm>
            <a:off x="4390111" y="5476086"/>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7" name="Oval 16"/>
          <p:cNvSpPr>
            <a:spLocks noChangeArrowheads="1"/>
          </p:cNvSpPr>
          <p:nvPr/>
        </p:nvSpPr>
        <p:spPr bwMode="auto">
          <a:xfrm>
            <a:off x="4390111" y="5852341"/>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8" name="Text Box 1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9" name="Text Box 7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0" name="Text Box 7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1" name="Text Box 7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2" name="Text Box 7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23" name="Text Box 7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25" name="Text Box 8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26" name="Text Box 8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27" name="Text Box 8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28" name="Text Box 8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29" name="Text Box 8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0" name="Text Box 8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1" name="Text Box 8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7" name="Text Box 8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8" name="Text Box 8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39" name="Text Box 8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0" name="Text Box 9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1" name="Text Box 9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2" name="Text Box 9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3" name="Text Box 9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4" name="Text Box 9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5" name="Text Box 9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6" name="Text Box 9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7" name="Text Box 9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8" name="Text Box 9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49" name="Text Box 9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0" name="Text Box 10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1" name="Text Box 10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2" name="Text Box 10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3" name="Text Box 10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4" name="Text Box 10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5" name="Text Box 10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6" name="Text Box 10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7" name="Text Box 10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8" name="Text Box 10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59" name="Text Box 11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0" name="Text Box 11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1" name="Text Box 11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2" name="Text Box 11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3" name="Text Box 11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4" name="Text Box 11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5" name="Text Box 11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6" name="Text Box 11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7" name="Text Box 11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8" name="Text Box 11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69" name="Text Box 12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0" name="Text Box 12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1" name="Text Box 12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2" name="Text Box 12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3" name="Text Box 12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4" name="Text Box 12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5" name="Text Box 12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6" name="Text Box 12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7" name="Text Box 12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8" name="Text Box 12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79" name="Text Box 13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0" name="Text Box 13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1" name="Text Box 13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2" name="Text Box 13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3" name="Text Box 13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84" name="TextBox 83"/>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3546895022"/>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8"/>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8"/>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9"/>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9"/>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0"/>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0"/>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1"/>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1"/>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2"/>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3"/>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25"/>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26"/>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27"/>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28"/>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29"/>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0"/>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1"/>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7"/>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8"/>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39"/>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0"/>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1"/>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2"/>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3"/>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4"/>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5"/>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6"/>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7"/>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8"/>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49"/>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0"/>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1"/>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2"/>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3"/>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4"/>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5"/>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6"/>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7"/>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8"/>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59"/>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0"/>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1"/>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2"/>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3"/>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4"/>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5"/>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6"/>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7"/>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8"/>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69"/>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0"/>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1"/>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2"/>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3"/>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4"/>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5"/>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6"/>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7"/>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8"/>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79"/>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0"/>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1"/>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2"/>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3"/>
                                        </p:tgtEl>
                                        <p:attrNameLst>
                                          <p:attrName>style.visibility</p:attrName>
                                        </p:attrNameLst>
                                      </p:cBhvr>
                                      <p:to>
                                        <p:strVal val="visible"/>
                                      </p:to>
                                    </p:set>
                                    <p:animEffect transition="in" filter="dissolve">
                                      <p:cBhvr>
                                        <p:cTn id="18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5" grpId="0"/>
      <p:bldP spid="26" grpId="0"/>
      <p:bldP spid="27" grpId="0"/>
      <p:bldP spid="28" grpId="0"/>
      <p:bldP spid="29" grpId="0"/>
      <p:bldP spid="30" grpId="0"/>
      <p:bldP spid="31"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Ideate:</a:t>
            </a:r>
            <a:r>
              <a:rPr lang="en-US" sz="2800" b="1" dirty="0" smtClean="0"/>
              <a:t> generate alternatives to test. </a:t>
            </a:r>
            <a:endParaRPr lang="en-US" sz="2800" b="1" dirty="0"/>
          </a:p>
        </p:txBody>
      </p:sp>
      <p:sp>
        <p:nvSpPr>
          <p:cNvPr id="6" name="Rounded Rectangle 5"/>
          <p:cNvSpPr/>
          <p:nvPr/>
        </p:nvSpPr>
        <p:spPr>
          <a:xfrm>
            <a:off x="247231" y="1514190"/>
            <a:ext cx="8712372" cy="3339696"/>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TextBox 10"/>
          <p:cNvSpPr txBox="1"/>
          <p:nvPr/>
        </p:nvSpPr>
        <p:spPr>
          <a:xfrm>
            <a:off x="128999" y="808180"/>
            <a:ext cx="8896769" cy="461665"/>
          </a:xfrm>
          <a:prstGeom prst="rect">
            <a:avLst/>
          </a:prstGeom>
          <a:noFill/>
        </p:spPr>
        <p:txBody>
          <a:bodyPr wrap="square" rtlCol="0">
            <a:spAutoFit/>
          </a:bodyPr>
          <a:lstStyle/>
          <a:p>
            <a:r>
              <a:rPr lang="en-US" sz="2400" b="1" dirty="0" smtClean="0"/>
              <a:t>5. Sketch at least 5 radical ways to meet your user’s needs. </a:t>
            </a:r>
            <a:endParaRPr lang="en-US" sz="2400" b="1" dirty="0"/>
          </a:p>
        </p:txBody>
      </p:sp>
      <p:sp>
        <p:nvSpPr>
          <p:cNvPr id="12" name="TextBox 11"/>
          <p:cNvSpPr txBox="1"/>
          <p:nvPr/>
        </p:nvSpPr>
        <p:spPr>
          <a:xfrm>
            <a:off x="613281" y="1144857"/>
            <a:ext cx="4098927" cy="369332"/>
          </a:xfrm>
          <a:prstGeom prst="rect">
            <a:avLst/>
          </a:prstGeom>
          <a:noFill/>
        </p:spPr>
        <p:txBody>
          <a:bodyPr wrap="square" rtlCol="0">
            <a:spAutoFit/>
          </a:bodyPr>
          <a:lstStyle/>
          <a:p>
            <a:r>
              <a:rPr lang="en-US" dirty="0" smtClean="0"/>
              <a:t>5 min</a:t>
            </a:r>
            <a:endParaRPr lang="en-US" dirty="0"/>
          </a:p>
        </p:txBody>
      </p:sp>
      <p:cxnSp>
        <p:nvCxnSpPr>
          <p:cNvPr id="3" name="Straight Connector 2"/>
          <p:cNvCxnSpPr/>
          <p:nvPr/>
        </p:nvCxnSpPr>
        <p:spPr>
          <a:xfrm>
            <a:off x="741830" y="2025006"/>
            <a:ext cx="8091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1830" y="2041684"/>
            <a:ext cx="5725972" cy="276999"/>
          </a:xfrm>
          <a:prstGeom prst="rect">
            <a:avLst/>
          </a:prstGeom>
          <a:noFill/>
        </p:spPr>
        <p:txBody>
          <a:bodyPr wrap="square" rtlCol="0">
            <a:spAutoFit/>
          </a:bodyPr>
          <a:lstStyle/>
          <a:p>
            <a:r>
              <a:rPr lang="en-US" sz="1200" dirty="0" smtClean="0">
                <a:solidFill>
                  <a:schemeClr val="bg1">
                    <a:lumMod val="65000"/>
                  </a:schemeClr>
                </a:solidFill>
              </a:rPr>
              <a:t>Write your problem statement above</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85" y="1602671"/>
            <a:ext cx="210096" cy="422335"/>
          </a:xfrm>
          <a:prstGeom prst="rect">
            <a:avLst/>
          </a:prstGeom>
        </p:spPr>
      </p:pic>
      <p:sp>
        <p:nvSpPr>
          <p:cNvPr id="24" name="Rounded Rectangle 23"/>
          <p:cNvSpPr/>
          <p:nvPr/>
        </p:nvSpPr>
        <p:spPr>
          <a:xfrm>
            <a:off x="403186"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3" name="Rounded Rectangle 32"/>
          <p:cNvSpPr/>
          <p:nvPr/>
        </p:nvSpPr>
        <p:spPr>
          <a:xfrm>
            <a:off x="2091322"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Rounded Rectangle 33"/>
          <p:cNvSpPr/>
          <p:nvPr/>
        </p:nvSpPr>
        <p:spPr>
          <a:xfrm>
            <a:off x="3838417"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Rounded Rectangle 34"/>
          <p:cNvSpPr/>
          <p:nvPr/>
        </p:nvSpPr>
        <p:spPr>
          <a:xfrm>
            <a:off x="5638800"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6" name="Rounded Rectangle 35"/>
          <p:cNvSpPr/>
          <p:nvPr/>
        </p:nvSpPr>
        <p:spPr>
          <a:xfrm>
            <a:off x="7366915"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 Box 12"/>
          <p:cNvSpPr txBox="1">
            <a:spLocks noChangeArrowheads="1"/>
          </p:cNvSpPr>
          <p:nvPr/>
        </p:nvSpPr>
        <p:spPr bwMode="auto">
          <a:xfrm>
            <a:off x="2821757" y="5124516"/>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00</a:t>
            </a:r>
            <a:endParaRPr lang="en-US" sz="7200" b="1" dirty="0">
              <a:solidFill>
                <a:srgbClr val="8EB4E3"/>
              </a:solidFill>
              <a:latin typeface="Verdana" charset="0"/>
            </a:endParaRPr>
          </a:p>
        </p:txBody>
      </p:sp>
      <p:sp>
        <p:nvSpPr>
          <p:cNvPr id="16" name="Oval 15"/>
          <p:cNvSpPr>
            <a:spLocks noChangeArrowheads="1"/>
          </p:cNvSpPr>
          <p:nvPr/>
        </p:nvSpPr>
        <p:spPr bwMode="auto">
          <a:xfrm>
            <a:off x="4390111" y="5476086"/>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7" name="Oval 16"/>
          <p:cNvSpPr>
            <a:spLocks noChangeArrowheads="1"/>
          </p:cNvSpPr>
          <p:nvPr/>
        </p:nvSpPr>
        <p:spPr bwMode="auto">
          <a:xfrm>
            <a:off x="4390111" y="5852341"/>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8" name="Text Box 1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9" name="Text Box 7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0" name="Text Box 7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1" name="Text Box 7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2" name="Text Box 7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23" name="Text Box 7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25" name="Text Box 8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26" name="Text Box 8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27" name="Text Box 8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28" name="Text Box 8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29" name="Text Box 8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0" name="Text Box 8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1" name="Text Box 8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7" name="Text Box 8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8" name="Text Box 8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39" name="Text Box 8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0" name="Text Box 9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1" name="Text Box 9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2" name="Text Box 9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3" name="Text Box 9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4" name="Text Box 9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5" name="Text Box 9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6" name="Text Box 9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7" name="Text Box 9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8" name="Text Box 9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49" name="Text Box 9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0" name="Text Box 10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1" name="Text Box 10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2" name="Text Box 10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3" name="Text Box 10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4" name="Text Box 10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5" name="Text Box 10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6" name="Text Box 10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7" name="Text Box 10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8" name="Text Box 10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59" name="Text Box 11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0" name="Text Box 11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1" name="Text Box 11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2" name="Text Box 11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3" name="Text Box 11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4" name="Text Box 11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5" name="Text Box 11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6" name="Text Box 11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7" name="Text Box 11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8" name="Text Box 11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69" name="Text Box 12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0" name="Text Box 12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1" name="Text Box 12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2" name="Text Box 12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3" name="Text Box 124"/>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4" name="Text Box 125"/>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5" name="Text Box 126"/>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6" name="Text Box 12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7" name="Text Box 128"/>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8" name="Text Box 129"/>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79" name="Text Box 130"/>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0" name="Text Box 131"/>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1" name="Text Box 132"/>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2" name="Text Box 133"/>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3" name="Text Box 137"/>
          <p:cNvSpPr txBox="1">
            <a:spLocks noChangeArrowheads="1"/>
          </p:cNvSpPr>
          <p:nvPr/>
        </p:nvSpPr>
        <p:spPr bwMode="auto">
          <a:xfrm>
            <a:off x="4813535" y="5124516"/>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pic>
        <p:nvPicPr>
          <p:cNvPr id="84" name="Picture 83" descr="j03096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7055443" y="5123192"/>
            <a:ext cx="857179" cy="1201653"/>
          </a:xfrm>
          <a:prstGeom prst="rect">
            <a:avLst/>
          </a:prstGeom>
        </p:spPr>
      </p:pic>
      <p:pic>
        <p:nvPicPr>
          <p:cNvPr id="85" name="Picture 84" descr="j03096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7056557" y="5123191"/>
            <a:ext cx="857179" cy="1201653"/>
          </a:xfrm>
          <a:prstGeom prst="rect">
            <a:avLst/>
          </a:prstGeom>
        </p:spPr>
      </p:pic>
      <p:sp>
        <p:nvSpPr>
          <p:cNvPr id="86" name="TextBox 85"/>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354689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8"/>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8"/>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9"/>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9"/>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0"/>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0"/>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1"/>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1"/>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2"/>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3"/>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25"/>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26"/>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27"/>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28"/>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29"/>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0"/>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1"/>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7"/>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8"/>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39"/>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0"/>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1"/>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2"/>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3"/>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4"/>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5"/>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6"/>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7"/>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8"/>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49"/>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0"/>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1"/>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2"/>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3"/>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4"/>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5"/>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6"/>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7"/>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8"/>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59"/>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0"/>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1"/>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2"/>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3"/>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4"/>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5"/>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6"/>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7"/>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8"/>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69"/>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0"/>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1"/>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2"/>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3"/>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4"/>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5"/>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6"/>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7"/>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8"/>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79"/>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0"/>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1"/>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2"/>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3"/>
                                        </p:tgtEl>
                                        <p:attrNameLst>
                                          <p:attrName>style.visibility</p:attrName>
                                        </p:attrNameLst>
                                      </p:cBhvr>
                                      <p:to>
                                        <p:strVal val="visible"/>
                                      </p:to>
                                    </p:set>
                                    <p:animEffect transition="in" filter="dissolve">
                                      <p:cBhvr>
                                        <p:cTn id="184" dur="500"/>
                                        <p:tgtEl>
                                          <p:spTgt spid="83"/>
                                        </p:tgtEl>
                                      </p:cBhvr>
                                    </p:animEffect>
                                  </p:childTnLst>
                                </p:cTn>
                              </p:par>
                            </p:childTnLst>
                          </p:cTn>
                        </p:par>
                        <p:par>
                          <p:cTn id="185" fill="hold">
                            <p:stCondLst>
                              <p:cond delay="59500"/>
                            </p:stCondLst>
                            <p:childTnLst>
                              <p:par>
                                <p:cTn id="186" presetID="3" presetClass="entr" presetSubtype="10" fill="hold" nodeType="afterEffect">
                                  <p:stCondLst>
                                    <p:cond delay="0"/>
                                  </p:stCondLst>
                                  <p:childTnLst>
                                    <p:set>
                                      <p:cBhvr>
                                        <p:cTn id="187" dur="1" fill="hold">
                                          <p:stCondLst>
                                            <p:cond delay="0"/>
                                          </p:stCondLst>
                                        </p:cTn>
                                        <p:tgtEl>
                                          <p:spTgt spid="85"/>
                                        </p:tgtEl>
                                        <p:attrNameLst>
                                          <p:attrName>style.visibility</p:attrName>
                                        </p:attrNameLst>
                                      </p:cBhvr>
                                      <p:to>
                                        <p:strVal val="visible"/>
                                      </p:to>
                                    </p:set>
                                    <p:animEffect transition="in" filter="blinds(horizontal)">
                                      <p:cBhvr>
                                        <p:cTn id="188" dur="1000"/>
                                        <p:tgtEl>
                                          <p:spTgt spid="85"/>
                                        </p:tgtEl>
                                      </p:cBhvr>
                                    </p:animEffect>
                                  </p:childTnLst>
                                  <p:subTnLst>
                                    <p:audio>
                                      <p:cMediaNode>
                                        <p:cTn display="0" masterRel="sameClick">
                                          <p:stCondLst>
                                            <p:cond evt="begin" delay="0">
                                              <p:tn val="186"/>
                                            </p:cond>
                                          </p:stCondLst>
                                          <p:endCondLst>
                                            <p:cond evt="onStopAudio" delay="0">
                                              <p:tgtEl>
                                                <p:sldTgt/>
                                              </p:tgtEl>
                                            </p:cond>
                                          </p:endCondLst>
                                        </p:cTn>
                                        <p:tgtEl>
                                          <p:sndTgt r:embed="rId2" name="Tick Tock"/>
                                        </p:tgtEl>
                                      </p:cMediaNode>
                                    </p:audio>
                                  </p:subTnLst>
                                </p:cTn>
                              </p:par>
                            </p:childTnLst>
                          </p:cTn>
                        </p:par>
                        <p:par>
                          <p:cTn id="189" fill="hold">
                            <p:stCondLst>
                              <p:cond delay="60500"/>
                            </p:stCondLst>
                            <p:childTnLst>
                              <p:par>
                                <p:cTn id="190" presetID="3" presetClass="entr" presetSubtype="10" fill="hold" nodeType="afterEffect">
                                  <p:stCondLst>
                                    <p:cond delay="2000"/>
                                  </p:stCondLst>
                                  <p:childTnLst>
                                    <p:set>
                                      <p:cBhvr>
                                        <p:cTn id="191" dur="1" fill="hold">
                                          <p:stCondLst>
                                            <p:cond delay="0"/>
                                          </p:stCondLst>
                                        </p:cTn>
                                        <p:tgtEl>
                                          <p:spTgt spid="84"/>
                                        </p:tgtEl>
                                        <p:attrNameLst>
                                          <p:attrName>style.visibility</p:attrName>
                                        </p:attrNameLst>
                                      </p:cBhvr>
                                      <p:to>
                                        <p:strVal val="visible"/>
                                      </p:to>
                                    </p:set>
                                    <p:animEffect transition="in" filter="blinds(horizontal)">
                                      <p:cBhvr>
                                        <p:cTn id="192" dur="1000"/>
                                        <p:tgtEl>
                                          <p:spTgt spid="84"/>
                                        </p:tgtEl>
                                      </p:cBhvr>
                                    </p:animEffect>
                                  </p:childTnLst>
                                  <p:subTnLst>
                                    <p:audio>
                                      <p:cMediaNode>
                                        <p:cTn display="0" masterRel="sameClick">
                                          <p:stCondLst>
                                            <p:cond evt="begin" delay="0">
                                              <p:tn val="190"/>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5" grpId="0"/>
      <p:bldP spid="26" grpId="0"/>
      <p:bldP spid="27" grpId="0"/>
      <p:bldP spid="28" grpId="0"/>
      <p:bldP spid="29" grpId="0"/>
      <p:bldP spid="30" grpId="0"/>
      <p:bldP spid="31"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Ideate:</a:t>
            </a:r>
            <a:r>
              <a:rPr lang="en-US" sz="2800" b="1" dirty="0" smtClean="0"/>
              <a:t> generate alternatives to test. </a:t>
            </a:r>
            <a:endParaRPr lang="en-US" sz="2800" b="1" dirty="0"/>
          </a:p>
        </p:txBody>
      </p:sp>
      <p:sp>
        <p:nvSpPr>
          <p:cNvPr id="6" name="Rounded Rectangle 5"/>
          <p:cNvSpPr/>
          <p:nvPr/>
        </p:nvSpPr>
        <p:spPr>
          <a:xfrm>
            <a:off x="247231" y="1514190"/>
            <a:ext cx="8712372" cy="3339696"/>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TextBox 10"/>
          <p:cNvSpPr txBox="1"/>
          <p:nvPr/>
        </p:nvSpPr>
        <p:spPr>
          <a:xfrm>
            <a:off x="128999" y="808180"/>
            <a:ext cx="8896769" cy="461665"/>
          </a:xfrm>
          <a:prstGeom prst="rect">
            <a:avLst/>
          </a:prstGeom>
          <a:noFill/>
        </p:spPr>
        <p:txBody>
          <a:bodyPr wrap="square" rtlCol="0">
            <a:spAutoFit/>
          </a:bodyPr>
          <a:lstStyle/>
          <a:p>
            <a:r>
              <a:rPr lang="en-US" sz="2400" b="1" dirty="0" smtClean="0"/>
              <a:t>5. Sketch at least 5 radical ways to meet your user’s needs. </a:t>
            </a:r>
            <a:endParaRPr lang="en-US" sz="2400" b="1" dirty="0"/>
          </a:p>
        </p:txBody>
      </p:sp>
      <p:sp>
        <p:nvSpPr>
          <p:cNvPr id="12" name="TextBox 11"/>
          <p:cNvSpPr txBox="1"/>
          <p:nvPr/>
        </p:nvSpPr>
        <p:spPr>
          <a:xfrm>
            <a:off x="613281" y="1144857"/>
            <a:ext cx="4098927" cy="369332"/>
          </a:xfrm>
          <a:prstGeom prst="rect">
            <a:avLst/>
          </a:prstGeom>
          <a:noFill/>
        </p:spPr>
        <p:txBody>
          <a:bodyPr wrap="square" rtlCol="0">
            <a:spAutoFit/>
          </a:bodyPr>
          <a:lstStyle/>
          <a:p>
            <a:r>
              <a:rPr lang="en-US" dirty="0" smtClean="0"/>
              <a:t>5 min</a:t>
            </a:r>
            <a:endParaRPr lang="en-US" dirty="0"/>
          </a:p>
        </p:txBody>
      </p:sp>
      <p:cxnSp>
        <p:nvCxnSpPr>
          <p:cNvPr id="3" name="Straight Connector 2"/>
          <p:cNvCxnSpPr/>
          <p:nvPr/>
        </p:nvCxnSpPr>
        <p:spPr>
          <a:xfrm>
            <a:off x="741830" y="2025006"/>
            <a:ext cx="8091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1830" y="2041684"/>
            <a:ext cx="5725972" cy="276999"/>
          </a:xfrm>
          <a:prstGeom prst="rect">
            <a:avLst/>
          </a:prstGeom>
          <a:noFill/>
        </p:spPr>
        <p:txBody>
          <a:bodyPr wrap="square" rtlCol="0">
            <a:spAutoFit/>
          </a:bodyPr>
          <a:lstStyle/>
          <a:p>
            <a:r>
              <a:rPr lang="en-US" sz="1200" dirty="0" smtClean="0">
                <a:solidFill>
                  <a:schemeClr val="bg1">
                    <a:lumMod val="65000"/>
                  </a:schemeClr>
                </a:solidFill>
              </a:rPr>
              <a:t>Write your problem statement above</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85" y="1602671"/>
            <a:ext cx="210096" cy="422335"/>
          </a:xfrm>
          <a:prstGeom prst="rect">
            <a:avLst/>
          </a:prstGeom>
        </p:spPr>
      </p:pic>
      <p:sp>
        <p:nvSpPr>
          <p:cNvPr id="24" name="Rounded Rectangle 23"/>
          <p:cNvSpPr/>
          <p:nvPr/>
        </p:nvSpPr>
        <p:spPr>
          <a:xfrm>
            <a:off x="403186"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5" name="TextBox 24"/>
          <p:cNvSpPr txBox="1"/>
          <p:nvPr/>
        </p:nvSpPr>
        <p:spPr>
          <a:xfrm>
            <a:off x="62834" y="4867750"/>
            <a:ext cx="8896769" cy="461665"/>
          </a:xfrm>
          <a:prstGeom prst="rect">
            <a:avLst/>
          </a:prstGeom>
          <a:noFill/>
        </p:spPr>
        <p:txBody>
          <a:bodyPr wrap="square" rtlCol="0">
            <a:spAutoFit/>
          </a:bodyPr>
          <a:lstStyle/>
          <a:p>
            <a:r>
              <a:rPr lang="en-US" sz="2400" b="1" dirty="0" smtClean="0"/>
              <a:t>6. Share your solutions &amp; capture feedback. </a:t>
            </a:r>
            <a:endParaRPr lang="en-US" sz="2400" b="1" dirty="0"/>
          </a:p>
        </p:txBody>
      </p:sp>
      <p:sp>
        <p:nvSpPr>
          <p:cNvPr id="27" name="Rounded Rectangle 26"/>
          <p:cNvSpPr/>
          <p:nvPr/>
        </p:nvSpPr>
        <p:spPr>
          <a:xfrm>
            <a:off x="247230" y="5329415"/>
            <a:ext cx="8712373" cy="1321780"/>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1" name="TextBox 30"/>
          <p:cNvSpPr txBox="1"/>
          <p:nvPr/>
        </p:nvSpPr>
        <p:spPr>
          <a:xfrm>
            <a:off x="247231" y="5329415"/>
            <a:ext cx="5725972" cy="276999"/>
          </a:xfrm>
          <a:prstGeom prst="rect">
            <a:avLst/>
          </a:prstGeom>
          <a:noFill/>
        </p:spPr>
        <p:txBody>
          <a:bodyPr wrap="square" rtlCol="0">
            <a:spAutoFit/>
          </a:bodyPr>
          <a:lstStyle/>
          <a:p>
            <a:r>
              <a:rPr lang="en-US" sz="1200" dirty="0" smtClean="0">
                <a:solidFill>
                  <a:schemeClr val="bg1">
                    <a:lumMod val="65000"/>
                  </a:schemeClr>
                </a:solidFill>
              </a:rPr>
              <a:t>Notes</a:t>
            </a:r>
            <a:endParaRPr lang="en-US" sz="1200" dirty="0">
              <a:solidFill>
                <a:schemeClr val="bg1">
                  <a:lumMod val="65000"/>
                </a:schemeClr>
              </a:solidFill>
            </a:endParaRPr>
          </a:p>
        </p:txBody>
      </p:sp>
      <p:sp>
        <p:nvSpPr>
          <p:cNvPr id="33" name="Rounded Rectangle 32"/>
          <p:cNvSpPr/>
          <p:nvPr/>
        </p:nvSpPr>
        <p:spPr>
          <a:xfrm>
            <a:off x="2091322"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Rounded Rectangle 33"/>
          <p:cNvSpPr/>
          <p:nvPr/>
        </p:nvSpPr>
        <p:spPr>
          <a:xfrm>
            <a:off x="3838417"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Rounded Rectangle 34"/>
          <p:cNvSpPr/>
          <p:nvPr/>
        </p:nvSpPr>
        <p:spPr>
          <a:xfrm>
            <a:off x="5638800"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6" name="Rounded Rectangle 35"/>
          <p:cNvSpPr/>
          <p:nvPr/>
        </p:nvSpPr>
        <p:spPr>
          <a:xfrm>
            <a:off x="7366915"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8" name="Rectangle 17"/>
          <p:cNvSpPr/>
          <p:nvPr/>
        </p:nvSpPr>
        <p:spPr>
          <a:xfrm>
            <a:off x="3714736" y="1532888"/>
            <a:ext cx="2459597" cy="3170099"/>
          </a:xfrm>
          <a:prstGeom prst="rect">
            <a:avLst/>
          </a:prstGeom>
          <a:noFill/>
        </p:spPr>
        <p:txBody>
          <a:bodyPr wrap="square">
            <a:spAutoFit/>
          </a:bodyPr>
          <a:lstStyle/>
          <a:p>
            <a:r>
              <a:rPr lang="en-US" sz="20000" b="0" i="0" dirty="0" smtClean="0">
                <a:solidFill>
                  <a:srgbClr val="00C600"/>
                </a:solidFill>
                <a:latin typeface="Zapf Dingbats"/>
                <a:ea typeface="Zapf Dingbats"/>
                <a:cs typeface="Zapf Dingbats"/>
              </a:rPr>
              <a:t>✔</a:t>
            </a:r>
            <a:endParaRPr lang="en-US" sz="20000" dirty="0">
              <a:solidFill>
                <a:srgbClr val="00C600"/>
              </a:solidFill>
            </a:endParaRPr>
          </a:p>
        </p:txBody>
      </p:sp>
      <p:sp>
        <p:nvSpPr>
          <p:cNvPr id="19" name="TextBox 18"/>
          <p:cNvSpPr txBox="1"/>
          <p:nvPr/>
        </p:nvSpPr>
        <p:spPr>
          <a:xfrm>
            <a:off x="5638800" y="4960083"/>
            <a:ext cx="3611378" cy="369332"/>
          </a:xfrm>
          <a:prstGeom prst="rect">
            <a:avLst/>
          </a:prstGeom>
          <a:noFill/>
        </p:spPr>
        <p:txBody>
          <a:bodyPr wrap="square" rtlCol="0">
            <a:spAutoFit/>
          </a:bodyPr>
          <a:lstStyle/>
          <a:p>
            <a:r>
              <a:rPr lang="en-US" dirty="0" smtClean="0"/>
              <a:t>5 minutes TOTAL (for both to share)</a:t>
            </a:r>
            <a:endParaRPr lang="en-US" dirty="0"/>
          </a:p>
        </p:txBody>
      </p:sp>
      <p:sp>
        <p:nvSpPr>
          <p:cNvPr id="20" name="TextBox 19"/>
          <p:cNvSpPr txBox="1"/>
          <p:nvPr/>
        </p:nvSpPr>
        <p:spPr>
          <a:xfrm>
            <a:off x="1254967" y="1146038"/>
            <a:ext cx="990464" cy="369332"/>
          </a:xfrm>
          <a:prstGeom prst="rect">
            <a:avLst/>
          </a:prstGeom>
          <a:noFill/>
        </p:spPr>
        <p:txBody>
          <a:bodyPr wrap="none" rtlCol="0">
            <a:spAutoFit/>
          </a:bodyPr>
          <a:lstStyle/>
          <a:p>
            <a:r>
              <a:rPr lang="en-US" dirty="0" smtClean="0">
                <a:solidFill>
                  <a:schemeClr val="accent6">
                    <a:lumMod val="75000"/>
                  </a:schemeClr>
                </a:solidFill>
              </a:rPr>
              <a:t>(silently)</a:t>
            </a:r>
            <a:endParaRPr lang="en-US" dirty="0">
              <a:solidFill>
                <a:schemeClr val="accent6">
                  <a:lumMod val="75000"/>
                </a:schemeClr>
              </a:solidFill>
            </a:endParaRPr>
          </a:p>
        </p:txBody>
      </p:sp>
    </p:spTree>
    <p:extLst>
      <p:ext uri="{BB962C8B-B14F-4D97-AF65-F5344CB8AC3E}">
        <p14:creationId xmlns:p14="http://schemas.microsoft.com/office/powerpoint/2010/main" val="22335631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Ideate:</a:t>
            </a:r>
            <a:r>
              <a:rPr lang="en-US" sz="2800" b="1" dirty="0" smtClean="0"/>
              <a:t> generate alternatives to test. </a:t>
            </a:r>
            <a:endParaRPr lang="en-US" sz="2800" b="1" dirty="0"/>
          </a:p>
        </p:txBody>
      </p:sp>
      <p:sp>
        <p:nvSpPr>
          <p:cNvPr id="6" name="Rounded Rectangle 5"/>
          <p:cNvSpPr/>
          <p:nvPr/>
        </p:nvSpPr>
        <p:spPr>
          <a:xfrm>
            <a:off x="247231" y="1514190"/>
            <a:ext cx="8712372" cy="3339696"/>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TextBox 10"/>
          <p:cNvSpPr txBox="1"/>
          <p:nvPr/>
        </p:nvSpPr>
        <p:spPr>
          <a:xfrm>
            <a:off x="128999" y="808180"/>
            <a:ext cx="8896769" cy="461665"/>
          </a:xfrm>
          <a:prstGeom prst="rect">
            <a:avLst/>
          </a:prstGeom>
          <a:noFill/>
        </p:spPr>
        <p:txBody>
          <a:bodyPr wrap="square" rtlCol="0">
            <a:spAutoFit/>
          </a:bodyPr>
          <a:lstStyle/>
          <a:p>
            <a:r>
              <a:rPr lang="en-US" sz="2400" b="1" dirty="0" smtClean="0"/>
              <a:t>5. Sketch at least 5 radical ways to meet your user’s needs. </a:t>
            </a:r>
            <a:endParaRPr lang="en-US" sz="2400" b="1" dirty="0"/>
          </a:p>
        </p:txBody>
      </p:sp>
      <p:sp>
        <p:nvSpPr>
          <p:cNvPr id="12" name="TextBox 11"/>
          <p:cNvSpPr txBox="1"/>
          <p:nvPr/>
        </p:nvSpPr>
        <p:spPr>
          <a:xfrm>
            <a:off x="613281" y="1144857"/>
            <a:ext cx="4098927" cy="369332"/>
          </a:xfrm>
          <a:prstGeom prst="rect">
            <a:avLst/>
          </a:prstGeom>
          <a:noFill/>
        </p:spPr>
        <p:txBody>
          <a:bodyPr wrap="square" rtlCol="0">
            <a:spAutoFit/>
          </a:bodyPr>
          <a:lstStyle/>
          <a:p>
            <a:r>
              <a:rPr lang="en-US" dirty="0" smtClean="0"/>
              <a:t>5 min</a:t>
            </a:r>
            <a:endParaRPr lang="en-US" dirty="0"/>
          </a:p>
        </p:txBody>
      </p:sp>
      <p:cxnSp>
        <p:nvCxnSpPr>
          <p:cNvPr id="3" name="Straight Connector 2"/>
          <p:cNvCxnSpPr/>
          <p:nvPr/>
        </p:nvCxnSpPr>
        <p:spPr>
          <a:xfrm>
            <a:off x="741830" y="2025006"/>
            <a:ext cx="8091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1830" y="2041684"/>
            <a:ext cx="5725972" cy="276999"/>
          </a:xfrm>
          <a:prstGeom prst="rect">
            <a:avLst/>
          </a:prstGeom>
          <a:noFill/>
        </p:spPr>
        <p:txBody>
          <a:bodyPr wrap="square" rtlCol="0">
            <a:spAutoFit/>
          </a:bodyPr>
          <a:lstStyle/>
          <a:p>
            <a:r>
              <a:rPr lang="en-US" sz="1200" dirty="0" smtClean="0">
                <a:solidFill>
                  <a:schemeClr val="bg1">
                    <a:lumMod val="65000"/>
                  </a:schemeClr>
                </a:solidFill>
              </a:rPr>
              <a:t>Write your problem statement above</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85" y="1602671"/>
            <a:ext cx="210096" cy="422335"/>
          </a:xfrm>
          <a:prstGeom prst="rect">
            <a:avLst/>
          </a:prstGeom>
        </p:spPr>
      </p:pic>
      <p:sp>
        <p:nvSpPr>
          <p:cNvPr id="24" name="Rounded Rectangle 23"/>
          <p:cNvSpPr/>
          <p:nvPr/>
        </p:nvSpPr>
        <p:spPr>
          <a:xfrm>
            <a:off x="403186"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5" name="TextBox 24"/>
          <p:cNvSpPr txBox="1"/>
          <p:nvPr/>
        </p:nvSpPr>
        <p:spPr>
          <a:xfrm>
            <a:off x="62834" y="4867750"/>
            <a:ext cx="8896769" cy="461665"/>
          </a:xfrm>
          <a:prstGeom prst="rect">
            <a:avLst/>
          </a:prstGeom>
          <a:noFill/>
        </p:spPr>
        <p:txBody>
          <a:bodyPr wrap="square" rtlCol="0">
            <a:spAutoFit/>
          </a:bodyPr>
          <a:lstStyle/>
          <a:p>
            <a:r>
              <a:rPr lang="en-US" sz="2400" b="1" dirty="0" smtClean="0"/>
              <a:t>6. Share your solutions &amp; capture feedback. </a:t>
            </a:r>
            <a:endParaRPr lang="en-US" sz="2400" b="1" dirty="0"/>
          </a:p>
        </p:txBody>
      </p:sp>
      <p:sp>
        <p:nvSpPr>
          <p:cNvPr id="26" name="TextBox 25"/>
          <p:cNvSpPr txBox="1"/>
          <p:nvPr/>
        </p:nvSpPr>
        <p:spPr>
          <a:xfrm>
            <a:off x="5638800" y="4960083"/>
            <a:ext cx="3611378" cy="369332"/>
          </a:xfrm>
          <a:prstGeom prst="rect">
            <a:avLst/>
          </a:prstGeom>
          <a:noFill/>
        </p:spPr>
        <p:txBody>
          <a:bodyPr wrap="square" rtlCol="0">
            <a:spAutoFit/>
          </a:bodyPr>
          <a:lstStyle/>
          <a:p>
            <a:r>
              <a:rPr lang="en-US" dirty="0" smtClean="0"/>
              <a:t>5 minutes TOTAL (for both to share)</a:t>
            </a:r>
            <a:endParaRPr lang="en-US" dirty="0"/>
          </a:p>
        </p:txBody>
      </p:sp>
      <p:sp>
        <p:nvSpPr>
          <p:cNvPr id="27" name="Rounded Rectangle 26"/>
          <p:cNvSpPr/>
          <p:nvPr/>
        </p:nvSpPr>
        <p:spPr>
          <a:xfrm>
            <a:off x="247230" y="5329415"/>
            <a:ext cx="8712373" cy="1321780"/>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1" name="TextBox 30"/>
          <p:cNvSpPr txBox="1"/>
          <p:nvPr/>
        </p:nvSpPr>
        <p:spPr>
          <a:xfrm>
            <a:off x="247231" y="5329415"/>
            <a:ext cx="5725972" cy="276999"/>
          </a:xfrm>
          <a:prstGeom prst="rect">
            <a:avLst/>
          </a:prstGeom>
          <a:noFill/>
        </p:spPr>
        <p:txBody>
          <a:bodyPr wrap="square" rtlCol="0">
            <a:spAutoFit/>
          </a:bodyPr>
          <a:lstStyle/>
          <a:p>
            <a:r>
              <a:rPr lang="en-US" sz="1200" dirty="0" smtClean="0">
                <a:solidFill>
                  <a:schemeClr val="bg1">
                    <a:lumMod val="65000"/>
                  </a:schemeClr>
                </a:solidFill>
              </a:rPr>
              <a:t>Notes</a:t>
            </a:r>
            <a:endParaRPr lang="en-US" sz="1200" dirty="0">
              <a:solidFill>
                <a:schemeClr val="bg1">
                  <a:lumMod val="65000"/>
                </a:schemeClr>
              </a:solidFill>
            </a:endParaRPr>
          </a:p>
        </p:txBody>
      </p:sp>
      <p:sp>
        <p:nvSpPr>
          <p:cNvPr id="33" name="Rounded Rectangle 32"/>
          <p:cNvSpPr/>
          <p:nvPr/>
        </p:nvSpPr>
        <p:spPr>
          <a:xfrm>
            <a:off x="2091322"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Rounded Rectangle 33"/>
          <p:cNvSpPr/>
          <p:nvPr/>
        </p:nvSpPr>
        <p:spPr>
          <a:xfrm>
            <a:off x="3838417"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Rounded Rectangle 34"/>
          <p:cNvSpPr/>
          <p:nvPr/>
        </p:nvSpPr>
        <p:spPr>
          <a:xfrm>
            <a:off x="5638800"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6" name="Rounded Rectangle 35"/>
          <p:cNvSpPr/>
          <p:nvPr/>
        </p:nvSpPr>
        <p:spPr>
          <a:xfrm>
            <a:off x="7366915"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8" name="Rectangle 17"/>
          <p:cNvSpPr/>
          <p:nvPr/>
        </p:nvSpPr>
        <p:spPr>
          <a:xfrm>
            <a:off x="3714736" y="1532888"/>
            <a:ext cx="2459597" cy="3170099"/>
          </a:xfrm>
          <a:prstGeom prst="rect">
            <a:avLst/>
          </a:prstGeom>
          <a:noFill/>
        </p:spPr>
        <p:txBody>
          <a:bodyPr wrap="square">
            <a:spAutoFit/>
          </a:bodyPr>
          <a:lstStyle/>
          <a:p>
            <a:r>
              <a:rPr lang="en-US" sz="20000" b="0" i="0" dirty="0" smtClean="0">
                <a:solidFill>
                  <a:srgbClr val="00C600"/>
                </a:solidFill>
                <a:latin typeface="Zapf Dingbats"/>
                <a:ea typeface="Zapf Dingbats"/>
                <a:cs typeface="Zapf Dingbats"/>
              </a:rPr>
              <a:t>✔</a:t>
            </a:r>
            <a:endParaRPr lang="en-US" sz="20000" dirty="0">
              <a:solidFill>
                <a:srgbClr val="00C600"/>
              </a:solidFill>
            </a:endParaRPr>
          </a:p>
        </p:txBody>
      </p:sp>
      <p:sp>
        <p:nvSpPr>
          <p:cNvPr id="19" name="Text Box 12"/>
          <p:cNvSpPr txBox="1">
            <a:spLocks noChangeArrowheads="1"/>
          </p:cNvSpPr>
          <p:nvPr/>
        </p:nvSpPr>
        <p:spPr bwMode="auto">
          <a:xfrm>
            <a:off x="613281" y="533452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04</a:t>
            </a:r>
            <a:endParaRPr lang="en-US" sz="7200" b="1" dirty="0">
              <a:solidFill>
                <a:srgbClr val="8EB4E3"/>
              </a:solidFill>
              <a:latin typeface="Verdana" charset="0"/>
            </a:endParaRPr>
          </a:p>
        </p:txBody>
      </p:sp>
      <p:sp>
        <p:nvSpPr>
          <p:cNvPr id="20" name="Oval 19"/>
          <p:cNvSpPr>
            <a:spLocks noChangeArrowheads="1"/>
          </p:cNvSpPr>
          <p:nvPr/>
        </p:nvSpPr>
        <p:spPr bwMode="auto">
          <a:xfrm>
            <a:off x="2181635" y="568609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1" name="Oval 20"/>
          <p:cNvSpPr>
            <a:spLocks noChangeArrowheads="1"/>
          </p:cNvSpPr>
          <p:nvPr/>
        </p:nvSpPr>
        <p:spPr bwMode="auto">
          <a:xfrm>
            <a:off x="2181635" y="606234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2" name="Text Box 1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3" name="Text Box 7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8" name="Text Box 7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9" name="Text Box 7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30" name="Text Box 7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7" name="Text Box 7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8" name="Text Box 8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9" name="Text Box 8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40" name="Text Box 8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41" name="Text Box 8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42" name="Text Box 8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43" name="Text Box 8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44" name="Text Box 8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45" name="Text Box 8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46" name="Text Box 8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7" name="Text Box 8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8" name="Text Box 9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9" name="Text Box 9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50" name="Text Box 9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51" name="Text Box 9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52" name="Text Box 9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53" name="Text Box 9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54" name="Text Box 9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55" name="Text Box 9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56" name="Text Box 9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7" name="Text Box 9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8" name="Text Box 10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9" name="Text Box 10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60" name="Text Box 10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61" name="Text Box 10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62" name="Text Box 10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63" name="Text Box 10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64" name="Text Box 10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65" name="Text Box 10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66" name="Text Box 10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7" name="Text Box 11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8" name="Text Box 11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9" name="Text Box 11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70" name="Text Box 11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71" name="Text Box 11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72" name="Text Box 11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73" name="Text Box 11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74" name="Text Box 11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75" name="Text Box 11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76" name="Text Box 11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7" name="Text Box 12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8" name="Text Box 12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9" name="Text Box 12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80" name="Text Box 12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81" name="Text Box 12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82" name="Text Box 12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83" name="Text Box 12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84" name="Text Box 12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85" name="Text Box 12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86" name="Text Box 12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7" name="Text Box 13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8" name="Text Box 13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9" name="Text Box 13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90" name="Text Box 13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91" name="Text Box 13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200884182"/>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2"/>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3"/>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8"/>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9"/>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30"/>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7"/>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8"/>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9"/>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40"/>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41"/>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42"/>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43"/>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44"/>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45"/>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46"/>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7"/>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8"/>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9"/>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50"/>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51"/>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52"/>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53"/>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54"/>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55"/>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56"/>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7"/>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8"/>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9"/>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60"/>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61"/>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62"/>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63"/>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64"/>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65"/>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66"/>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7"/>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8"/>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9"/>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70"/>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71"/>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72"/>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73"/>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74"/>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75"/>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76"/>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7"/>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8"/>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9"/>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80"/>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81"/>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82"/>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83"/>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8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84"/>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8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85"/>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8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86"/>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7"/>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8"/>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9"/>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9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90"/>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91"/>
                                        </p:tgtEl>
                                        <p:attrNameLst>
                                          <p:attrName>style.visibility</p:attrName>
                                        </p:attrNameLst>
                                      </p:cBhvr>
                                      <p:to>
                                        <p:strVal val="visible"/>
                                      </p:to>
                                    </p:set>
                                    <p:animEffect transition="in" filter="dissolve">
                                      <p:cBhvr>
                                        <p:cTn id="18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P spid="30"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Ideate:</a:t>
            </a:r>
            <a:r>
              <a:rPr lang="en-US" sz="2800" b="1" dirty="0" smtClean="0"/>
              <a:t> generate alternatives to test. </a:t>
            </a:r>
            <a:endParaRPr lang="en-US" sz="2800" b="1" dirty="0"/>
          </a:p>
        </p:txBody>
      </p:sp>
      <p:sp>
        <p:nvSpPr>
          <p:cNvPr id="6" name="Rounded Rectangle 5"/>
          <p:cNvSpPr/>
          <p:nvPr/>
        </p:nvSpPr>
        <p:spPr>
          <a:xfrm>
            <a:off x="247231" y="1514190"/>
            <a:ext cx="8712372" cy="3339696"/>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TextBox 10"/>
          <p:cNvSpPr txBox="1"/>
          <p:nvPr/>
        </p:nvSpPr>
        <p:spPr>
          <a:xfrm>
            <a:off x="128999" y="808180"/>
            <a:ext cx="8896769" cy="461665"/>
          </a:xfrm>
          <a:prstGeom prst="rect">
            <a:avLst/>
          </a:prstGeom>
          <a:noFill/>
        </p:spPr>
        <p:txBody>
          <a:bodyPr wrap="square" rtlCol="0">
            <a:spAutoFit/>
          </a:bodyPr>
          <a:lstStyle/>
          <a:p>
            <a:r>
              <a:rPr lang="en-US" sz="2400" b="1" dirty="0" smtClean="0"/>
              <a:t>5. Sketch at least 5 radical ways to meet your user’s needs. </a:t>
            </a:r>
            <a:endParaRPr lang="en-US" sz="2400" b="1" dirty="0"/>
          </a:p>
        </p:txBody>
      </p:sp>
      <p:sp>
        <p:nvSpPr>
          <p:cNvPr id="12" name="TextBox 11"/>
          <p:cNvSpPr txBox="1"/>
          <p:nvPr/>
        </p:nvSpPr>
        <p:spPr>
          <a:xfrm>
            <a:off x="613281" y="1144857"/>
            <a:ext cx="4098927" cy="369332"/>
          </a:xfrm>
          <a:prstGeom prst="rect">
            <a:avLst/>
          </a:prstGeom>
          <a:noFill/>
        </p:spPr>
        <p:txBody>
          <a:bodyPr wrap="square" rtlCol="0">
            <a:spAutoFit/>
          </a:bodyPr>
          <a:lstStyle/>
          <a:p>
            <a:r>
              <a:rPr lang="en-US" dirty="0" smtClean="0"/>
              <a:t>5 min</a:t>
            </a:r>
            <a:endParaRPr lang="en-US" dirty="0"/>
          </a:p>
        </p:txBody>
      </p:sp>
      <p:cxnSp>
        <p:nvCxnSpPr>
          <p:cNvPr id="3" name="Straight Connector 2"/>
          <p:cNvCxnSpPr/>
          <p:nvPr/>
        </p:nvCxnSpPr>
        <p:spPr>
          <a:xfrm>
            <a:off x="741830" y="2025006"/>
            <a:ext cx="8091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1830" y="2041684"/>
            <a:ext cx="5725972" cy="276999"/>
          </a:xfrm>
          <a:prstGeom prst="rect">
            <a:avLst/>
          </a:prstGeom>
          <a:noFill/>
        </p:spPr>
        <p:txBody>
          <a:bodyPr wrap="square" rtlCol="0">
            <a:spAutoFit/>
          </a:bodyPr>
          <a:lstStyle/>
          <a:p>
            <a:r>
              <a:rPr lang="en-US" sz="1200" dirty="0" smtClean="0">
                <a:solidFill>
                  <a:schemeClr val="bg1">
                    <a:lumMod val="65000"/>
                  </a:schemeClr>
                </a:solidFill>
              </a:rPr>
              <a:t>Write your problem statement above</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85" y="1602671"/>
            <a:ext cx="210096" cy="422335"/>
          </a:xfrm>
          <a:prstGeom prst="rect">
            <a:avLst/>
          </a:prstGeom>
        </p:spPr>
      </p:pic>
      <p:sp>
        <p:nvSpPr>
          <p:cNvPr id="24" name="Rounded Rectangle 23"/>
          <p:cNvSpPr/>
          <p:nvPr/>
        </p:nvSpPr>
        <p:spPr>
          <a:xfrm>
            <a:off x="403186"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5" name="TextBox 24"/>
          <p:cNvSpPr txBox="1"/>
          <p:nvPr/>
        </p:nvSpPr>
        <p:spPr>
          <a:xfrm>
            <a:off x="62834" y="4867750"/>
            <a:ext cx="8896769" cy="461665"/>
          </a:xfrm>
          <a:prstGeom prst="rect">
            <a:avLst/>
          </a:prstGeom>
          <a:noFill/>
        </p:spPr>
        <p:txBody>
          <a:bodyPr wrap="square" rtlCol="0">
            <a:spAutoFit/>
          </a:bodyPr>
          <a:lstStyle/>
          <a:p>
            <a:r>
              <a:rPr lang="en-US" sz="2400" b="1" dirty="0" smtClean="0"/>
              <a:t>6. Share your solutions &amp; capture feedback. </a:t>
            </a:r>
            <a:endParaRPr lang="en-US" sz="2400" b="1" dirty="0"/>
          </a:p>
        </p:txBody>
      </p:sp>
      <p:sp>
        <p:nvSpPr>
          <p:cNvPr id="26" name="TextBox 25"/>
          <p:cNvSpPr txBox="1"/>
          <p:nvPr/>
        </p:nvSpPr>
        <p:spPr>
          <a:xfrm>
            <a:off x="5638800" y="4960083"/>
            <a:ext cx="3611378" cy="369332"/>
          </a:xfrm>
          <a:prstGeom prst="rect">
            <a:avLst/>
          </a:prstGeom>
          <a:noFill/>
        </p:spPr>
        <p:txBody>
          <a:bodyPr wrap="square" rtlCol="0">
            <a:spAutoFit/>
          </a:bodyPr>
          <a:lstStyle/>
          <a:p>
            <a:r>
              <a:rPr lang="en-US" dirty="0" smtClean="0"/>
              <a:t>5 minutes</a:t>
            </a:r>
            <a:endParaRPr lang="en-US" dirty="0"/>
          </a:p>
        </p:txBody>
      </p:sp>
      <p:sp>
        <p:nvSpPr>
          <p:cNvPr id="27" name="Rounded Rectangle 26"/>
          <p:cNvSpPr/>
          <p:nvPr/>
        </p:nvSpPr>
        <p:spPr>
          <a:xfrm>
            <a:off x="247230" y="5329415"/>
            <a:ext cx="8712373" cy="1321780"/>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1" name="TextBox 30"/>
          <p:cNvSpPr txBox="1"/>
          <p:nvPr/>
        </p:nvSpPr>
        <p:spPr>
          <a:xfrm>
            <a:off x="247231" y="5329415"/>
            <a:ext cx="5725972" cy="276999"/>
          </a:xfrm>
          <a:prstGeom prst="rect">
            <a:avLst/>
          </a:prstGeom>
          <a:noFill/>
        </p:spPr>
        <p:txBody>
          <a:bodyPr wrap="square" rtlCol="0">
            <a:spAutoFit/>
          </a:bodyPr>
          <a:lstStyle/>
          <a:p>
            <a:r>
              <a:rPr lang="en-US" sz="1200" dirty="0" smtClean="0">
                <a:solidFill>
                  <a:schemeClr val="bg1">
                    <a:lumMod val="65000"/>
                  </a:schemeClr>
                </a:solidFill>
              </a:rPr>
              <a:t>Notes</a:t>
            </a:r>
            <a:endParaRPr lang="en-US" sz="1200" dirty="0">
              <a:solidFill>
                <a:schemeClr val="bg1">
                  <a:lumMod val="65000"/>
                </a:schemeClr>
              </a:solidFill>
            </a:endParaRPr>
          </a:p>
        </p:txBody>
      </p:sp>
      <p:sp>
        <p:nvSpPr>
          <p:cNvPr id="33" name="Rounded Rectangle 32"/>
          <p:cNvSpPr/>
          <p:nvPr/>
        </p:nvSpPr>
        <p:spPr>
          <a:xfrm>
            <a:off x="2091322"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Rounded Rectangle 33"/>
          <p:cNvSpPr/>
          <p:nvPr/>
        </p:nvSpPr>
        <p:spPr>
          <a:xfrm>
            <a:off x="3838417"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Rounded Rectangle 34"/>
          <p:cNvSpPr/>
          <p:nvPr/>
        </p:nvSpPr>
        <p:spPr>
          <a:xfrm>
            <a:off x="5638800"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6" name="Rounded Rectangle 35"/>
          <p:cNvSpPr/>
          <p:nvPr/>
        </p:nvSpPr>
        <p:spPr>
          <a:xfrm>
            <a:off x="7366915"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8" name="Rectangle 17"/>
          <p:cNvSpPr/>
          <p:nvPr/>
        </p:nvSpPr>
        <p:spPr>
          <a:xfrm>
            <a:off x="3714736" y="1532888"/>
            <a:ext cx="2459597" cy="3170099"/>
          </a:xfrm>
          <a:prstGeom prst="rect">
            <a:avLst/>
          </a:prstGeom>
          <a:noFill/>
        </p:spPr>
        <p:txBody>
          <a:bodyPr wrap="square">
            <a:spAutoFit/>
          </a:bodyPr>
          <a:lstStyle/>
          <a:p>
            <a:r>
              <a:rPr lang="en-US" sz="20000" b="0" i="0" dirty="0" smtClean="0">
                <a:solidFill>
                  <a:srgbClr val="00C600"/>
                </a:solidFill>
                <a:latin typeface="Zapf Dingbats"/>
                <a:ea typeface="Zapf Dingbats"/>
                <a:cs typeface="Zapf Dingbats"/>
              </a:rPr>
              <a:t>✔</a:t>
            </a:r>
            <a:endParaRPr lang="en-US" sz="20000" dirty="0">
              <a:solidFill>
                <a:srgbClr val="00C600"/>
              </a:solidFill>
            </a:endParaRPr>
          </a:p>
        </p:txBody>
      </p:sp>
      <p:sp>
        <p:nvSpPr>
          <p:cNvPr id="19" name="Text Box 12"/>
          <p:cNvSpPr txBox="1">
            <a:spLocks noChangeArrowheads="1"/>
          </p:cNvSpPr>
          <p:nvPr/>
        </p:nvSpPr>
        <p:spPr bwMode="auto">
          <a:xfrm>
            <a:off x="613281" y="533452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03</a:t>
            </a:r>
            <a:endParaRPr lang="en-US" sz="7200" b="1" dirty="0">
              <a:solidFill>
                <a:srgbClr val="8EB4E3"/>
              </a:solidFill>
              <a:latin typeface="Verdana" charset="0"/>
            </a:endParaRPr>
          </a:p>
        </p:txBody>
      </p:sp>
      <p:sp>
        <p:nvSpPr>
          <p:cNvPr id="20" name="Oval 19"/>
          <p:cNvSpPr>
            <a:spLocks noChangeArrowheads="1"/>
          </p:cNvSpPr>
          <p:nvPr/>
        </p:nvSpPr>
        <p:spPr bwMode="auto">
          <a:xfrm>
            <a:off x="2181635" y="568609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1" name="Oval 20"/>
          <p:cNvSpPr>
            <a:spLocks noChangeArrowheads="1"/>
          </p:cNvSpPr>
          <p:nvPr/>
        </p:nvSpPr>
        <p:spPr bwMode="auto">
          <a:xfrm>
            <a:off x="2181635" y="606234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2" name="Text Box 1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3" name="Text Box 7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8" name="Text Box 7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9" name="Text Box 7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30" name="Text Box 7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7" name="Text Box 7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8" name="Text Box 8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9" name="Text Box 8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40" name="Text Box 8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41" name="Text Box 8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42" name="Text Box 8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43" name="Text Box 8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44" name="Text Box 8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45" name="Text Box 8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46" name="Text Box 8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7" name="Text Box 8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8" name="Text Box 9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9" name="Text Box 9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50" name="Text Box 9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51" name="Text Box 9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52" name="Text Box 9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53" name="Text Box 9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54" name="Text Box 9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55" name="Text Box 9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56" name="Text Box 9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7" name="Text Box 9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8" name="Text Box 10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9" name="Text Box 10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60" name="Text Box 10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61" name="Text Box 10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62" name="Text Box 10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63" name="Text Box 10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64" name="Text Box 10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65" name="Text Box 10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66" name="Text Box 10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7" name="Text Box 11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8" name="Text Box 11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9" name="Text Box 11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70" name="Text Box 11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71" name="Text Box 11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72" name="Text Box 11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73" name="Text Box 11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74" name="Text Box 11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75" name="Text Box 11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76" name="Text Box 11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7" name="Text Box 12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8" name="Text Box 12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9" name="Text Box 12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80" name="Text Box 12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81" name="Text Box 12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82" name="Text Box 12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83" name="Text Box 12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84" name="Text Box 12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85" name="Text Box 12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86" name="Text Box 12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7" name="Text Box 13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8" name="Text Box 13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9" name="Text Box 13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90" name="Text Box 13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91" name="Text Box 13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2143201215"/>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2"/>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3"/>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8"/>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9"/>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30"/>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7"/>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8"/>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9"/>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40"/>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41"/>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42"/>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43"/>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44"/>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45"/>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46"/>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7"/>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8"/>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9"/>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50"/>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51"/>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52"/>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53"/>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54"/>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55"/>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56"/>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7"/>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8"/>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9"/>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60"/>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61"/>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62"/>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63"/>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64"/>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65"/>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66"/>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7"/>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8"/>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9"/>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70"/>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71"/>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72"/>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73"/>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74"/>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75"/>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76"/>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7"/>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8"/>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9"/>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80"/>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81"/>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82"/>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83"/>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8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84"/>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8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85"/>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8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86"/>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7"/>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8"/>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9"/>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9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90"/>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91"/>
                                        </p:tgtEl>
                                        <p:attrNameLst>
                                          <p:attrName>style.visibility</p:attrName>
                                        </p:attrNameLst>
                                      </p:cBhvr>
                                      <p:to>
                                        <p:strVal val="visible"/>
                                      </p:to>
                                    </p:set>
                                    <p:animEffect transition="in" filter="dissolve">
                                      <p:cBhvr>
                                        <p:cTn id="18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P spid="30"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Ideate:</a:t>
            </a:r>
            <a:r>
              <a:rPr lang="en-US" sz="2800" b="1" dirty="0" smtClean="0"/>
              <a:t> generate alternatives to test. </a:t>
            </a:r>
            <a:endParaRPr lang="en-US" sz="2800" b="1" dirty="0"/>
          </a:p>
        </p:txBody>
      </p:sp>
      <p:sp>
        <p:nvSpPr>
          <p:cNvPr id="6" name="Rounded Rectangle 5"/>
          <p:cNvSpPr/>
          <p:nvPr/>
        </p:nvSpPr>
        <p:spPr>
          <a:xfrm>
            <a:off x="247231" y="1514190"/>
            <a:ext cx="8712372" cy="3339696"/>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TextBox 10"/>
          <p:cNvSpPr txBox="1"/>
          <p:nvPr/>
        </p:nvSpPr>
        <p:spPr>
          <a:xfrm>
            <a:off x="128999" y="808180"/>
            <a:ext cx="8896769" cy="461665"/>
          </a:xfrm>
          <a:prstGeom prst="rect">
            <a:avLst/>
          </a:prstGeom>
          <a:noFill/>
        </p:spPr>
        <p:txBody>
          <a:bodyPr wrap="square" rtlCol="0">
            <a:spAutoFit/>
          </a:bodyPr>
          <a:lstStyle/>
          <a:p>
            <a:r>
              <a:rPr lang="en-US" sz="2400" b="1" dirty="0" smtClean="0"/>
              <a:t>5. Sketch at least 5 radical ways to meet your user’s needs. </a:t>
            </a:r>
            <a:endParaRPr lang="en-US" sz="2400" b="1" dirty="0"/>
          </a:p>
        </p:txBody>
      </p:sp>
      <p:sp>
        <p:nvSpPr>
          <p:cNvPr id="12" name="TextBox 11"/>
          <p:cNvSpPr txBox="1"/>
          <p:nvPr/>
        </p:nvSpPr>
        <p:spPr>
          <a:xfrm>
            <a:off x="613281" y="1144857"/>
            <a:ext cx="4098927" cy="369332"/>
          </a:xfrm>
          <a:prstGeom prst="rect">
            <a:avLst/>
          </a:prstGeom>
          <a:noFill/>
        </p:spPr>
        <p:txBody>
          <a:bodyPr wrap="square" rtlCol="0">
            <a:spAutoFit/>
          </a:bodyPr>
          <a:lstStyle/>
          <a:p>
            <a:r>
              <a:rPr lang="en-US" dirty="0" smtClean="0"/>
              <a:t>5 min</a:t>
            </a:r>
            <a:endParaRPr lang="en-US" dirty="0"/>
          </a:p>
        </p:txBody>
      </p:sp>
      <p:cxnSp>
        <p:nvCxnSpPr>
          <p:cNvPr id="3" name="Straight Connector 2"/>
          <p:cNvCxnSpPr/>
          <p:nvPr/>
        </p:nvCxnSpPr>
        <p:spPr>
          <a:xfrm>
            <a:off x="741830" y="2025006"/>
            <a:ext cx="8091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1830" y="2041684"/>
            <a:ext cx="5725972" cy="276999"/>
          </a:xfrm>
          <a:prstGeom prst="rect">
            <a:avLst/>
          </a:prstGeom>
          <a:noFill/>
        </p:spPr>
        <p:txBody>
          <a:bodyPr wrap="square" rtlCol="0">
            <a:spAutoFit/>
          </a:bodyPr>
          <a:lstStyle/>
          <a:p>
            <a:r>
              <a:rPr lang="en-US" sz="1200" dirty="0" smtClean="0">
                <a:solidFill>
                  <a:schemeClr val="bg1">
                    <a:lumMod val="65000"/>
                  </a:schemeClr>
                </a:solidFill>
              </a:rPr>
              <a:t>Write your problem statement above</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85" y="1602671"/>
            <a:ext cx="210096" cy="422335"/>
          </a:xfrm>
          <a:prstGeom prst="rect">
            <a:avLst/>
          </a:prstGeom>
        </p:spPr>
      </p:pic>
      <p:sp>
        <p:nvSpPr>
          <p:cNvPr id="24" name="Rounded Rectangle 23"/>
          <p:cNvSpPr/>
          <p:nvPr/>
        </p:nvSpPr>
        <p:spPr>
          <a:xfrm>
            <a:off x="403186"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5" name="TextBox 24"/>
          <p:cNvSpPr txBox="1"/>
          <p:nvPr/>
        </p:nvSpPr>
        <p:spPr>
          <a:xfrm>
            <a:off x="62834" y="4867750"/>
            <a:ext cx="8896769" cy="461665"/>
          </a:xfrm>
          <a:prstGeom prst="rect">
            <a:avLst/>
          </a:prstGeom>
          <a:noFill/>
        </p:spPr>
        <p:txBody>
          <a:bodyPr wrap="square" rtlCol="0">
            <a:spAutoFit/>
          </a:bodyPr>
          <a:lstStyle/>
          <a:p>
            <a:r>
              <a:rPr lang="en-US" sz="2400" b="1" dirty="0" smtClean="0"/>
              <a:t>6. Share your solutions &amp; capture feedback. </a:t>
            </a:r>
            <a:endParaRPr lang="en-US" sz="2400" b="1" dirty="0"/>
          </a:p>
        </p:txBody>
      </p:sp>
      <p:sp>
        <p:nvSpPr>
          <p:cNvPr id="26" name="TextBox 25"/>
          <p:cNvSpPr txBox="1"/>
          <p:nvPr/>
        </p:nvSpPr>
        <p:spPr>
          <a:xfrm>
            <a:off x="5638800" y="4960083"/>
            <a:ext cx="3611378" cy="369332"/>
          </a:xfrm>
          <a:prstGeom prst="rect">
            <a:avLst/>
          </a:prstGeom>
          <a:noFill/>
        </p:spPr>
        <p:txBody>
          <a:bodyPr wrap="square" rtlCol="0">
            <a:spAutoFit/>
          </a:bodyPr>
          <a:lstStyle/>
          <a:p>
            <a:r>
              <a:rPr lang="en-US" dirty="0" smtClean="0"/>
              <a:t>5 minutes</a:t>
            </a:r>
            <a:endParaRPr lang="en-US" dirty="0"/>
          </a:p>
        </p:txBody>
      </p:sp>
      <p:sp>
        <p:nvSpPr>
          <p:cNvPr id="27" name="Rounded Rectangle 26"/>
          <p:cNvSpPr/>
          <p:nvPr/>
        </p:nvSpPr>
        <p:spPr>
          <a:xfrm>
            <a:off x="247230" y="5329415"/>
            <a:ext cx="8712373" cy="1321780"/>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1" name="TextBox 30"/>
          <p:cNvSpPr txBox="1"/>
          <p:nvPr/>
        </p:nvSpPr>
        <p:spPr>
          <a:xfrm>
            <a:off x="247231" y="5329415"/>
            <a:ext cx="5725972" cy="276999"/>
          </a:xfrm>
          <a:prstGeom prst="rect">
            <a:avLst/>
          </a:prstGeom>
          <a:noFill/>
        </p:spPr>
        <p:txBody>
          <a:bodyPr wrap="square" rtlCol="0">
            <a:spAutoFit/>
          </a:bodyPr>
          <a:lstStyle/>
          <a:p>
            <a:r>
              <a:rPr lang="en-US" sz="1200" dirty="0" smtClean="0">
                <a:solidFill>
                  <a:schemeClr val="bg1">
                    <a:lumMod val="65000"/>
                  </a:schemeClr>
                </a:solidFill>
              </a:rPr>
              <a:t>Notes</a:t>
            </a:r>
            <a:endParaRPr lang="en-US" sz="1200" dirty="0">
              <a:solidFill>
                <a:schemeClr val="bg1">
                  <a:lumMod val="65000"/>
                </a:schemeClr>
              </a:solidFill>
            </a:endParaRPr>
          </a:p>
        </p:txBody>
      </p:sp>
      <p:sp>
        <p:nvSpPr>
          <p:cNvPr id="33" name="Rounded Rectangle 32"/>
          <p:cNvSpPr/>
          <p:nvPr/>
        </p:nvSpPr>
        <p:spPr>
          <a:xfrm>
            <a:off x="2091322"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Rounded Rectangle 33"/>
          <p:cNvSpPr/>
          <p:nvPr/>
        </p:nvSpPr>
        <p:spPr>
          <a:xfrm>
            <a:off x="3838417"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Rounded Rectangle 34"/>
          <p:cNvSpPr/>
          <p:nvPr/>
        </p:nvSpPr>
        <p:spPr>
          <a:xfrm>
            <a:off x="5638800"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6" name="Rounded Rectangle 35"/>
          <p:cNvSpPr/>
          <p:nvPr/>
        </p:nvSpPr>
        <p:spPr>
          <a:xfrm>
            <a:off x="7366915"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8" name="Rectangle 17"/>
          <p:cNvSpPr/>
          <p:nvPr/>
        </p:nvSpPr>
        <p:spPr>
          <a:xfrm>
            <a:off x="3714736" y="1532888"/>
            <a:ext cx="2459597" cy="3170099"/>
          </a:xfrm>
          <a:prstGeom prst="rect">
            <a:avLst/>
          </a:prstGeom>
          <a:noFill/>
        </p:spPr>
        <p:txBody>
          <a:bodyPr wrap="square">
            <a:spAutoFit/>
          </a:bodyPr>
          <a:lstStyle/>
          <a:p>
            <a:r>
              <a:rPr lang="en-US" sz="20000" b="0" i="0" dirty="0" smtClean="0">
                <a:solidFill>
                  <a:srgbClr val="00C600"/>
                </a:solidFill>
                <a:latin typeface="Zapf Dingbats"/>
                <a:ea typeface="Zapf Dingbats"/>
                <a:cs typeface="Zapf Dingbats"/>
              </a:rPr>
              <a:t>✔</a:t>
            </a:r>
            <a:endParaRPr lang="en-US" sz="20000" dirty="0">
              <a:solidFill>
                <a:srgbClr val="00C600"/>
              </a:solidFill>
            </a:endParaRPr>
          </a:p>
        </p:txBody>
      </p:sp>
      <p:sp>
        <p:nvSpPr>
          <p:cNvPr id="19" name="Text Box 12"/>
          <p:cNvSpPr txBox="1">
            <a:spLocks noChangeArrowheads="1"/>
          </p:cNvSpPr>
          <p:nvPr/>
        </p:nvSpPr>
        <p:spPr bwMode="auto">
          <a:xfrm>
            <a:off x="613281" y="533452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02</a:t>
            </a:r>
            <a:endParaRPr lang="en-US" sz="7200" b="1" dirty="0">
              <a:solidFill>
                <a:srgbClr val="8EB4E3"/>
              </a:solidFill>
              <a:latin typeface="Verdana" charset="0"/>
            </a:endParaRPr>
          </a:p>
        </p:txBody>
      </p:sp>
      <p:sp>
        <p:nvSpPr>
          <p:cNvPr id="20" name="Oval 19"/>
          <p:cNvSpPr>
            <a:spLocks noChangeArrowheads="1"/>
          </p:cNvSpPr>
          <p:nvPr/>
        </p:nvSpPr>
        <p:spPr bwMode="auto">
          <a:xfrm>
            <a:off x="2181635" y="568609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1" name="Oval 20"/>
          <p:cNvSpPr>
            <a:spLocks noChangeArrowheads="1"/>
          </p:cNvSpPr>
          <p:nvPr/>
        </p:nvSpPr>
        <p:spPr bwMode="auto">
          <a:xfrm>
            <a:off x="2181635" y="606234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2" name="Text Box 1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3" name="Text Box 7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8" name="Text Box 7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9" name="Text Box 7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30" name="Text Box 7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7" name="Text Box 7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8" name="Text Box 8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9" name="Text Box 8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40" name="Text Box 8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41" name="Text Box 8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42" name="Text Box 8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43" name="Text Box 8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44" name="Text Box 8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45" name="Text Box 8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46" name="Text Box 8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7" name="Text Box 8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8" name="Text Box 9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9" name="Text Box 9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50" name="Text Box 9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51" name="Text Box 9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52" name="Text Box 9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53" name="Text Box 9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54" name="Text Box 9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55" name="Text Box 9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56" name="Text Box 9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7" name="Text Box 9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8" name="Text Box 10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9" name="Text Box 10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60" name="Text Box 10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61" name="Text Box 10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62" name="Text Box 10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63" name="Text Box 10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64" name="Text Box 10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65" name="Text Box 10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66" name="Text Box 10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7" name="Text Box 11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8" name="Text Box 11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9" name="Text Box 11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70" name="Text Box 11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71" name="Text Box 11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72" name="Text Box 11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73" name="Text Box 11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74" name="Text Box 11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75" name="Text Box 11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76" name="Text Box 11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7" name="Text Box 12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8" name="Text Box 12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9" name="Text Box 12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80" name="Text Box 12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81" name="Text Box 12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82" name="Text Box 12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83" name="Text Box 12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84" name="Text Box 12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85" name="Text Box 12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86" name="Text Box 12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7" name="Text Box 13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8" name="Text Box 13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9" name="Text Box 13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90" name="Text Box 13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91" name="Text Box 13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2143201215"/>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2"/>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3"/>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8"/>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9"/>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30"/>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7"/>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8"/>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9"/>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40"/>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41"/>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42"/>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43"/>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44"/>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45"/>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46"/>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7"/>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8"/>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9"/>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50"/>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51"/>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52"/>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53"/>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54"/>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55"/>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56"/>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7"/>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8"/>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9"/>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60"/>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61"/>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62"/>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63"/>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64"/>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65"/>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66"/>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7"/>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8"/>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9"/>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70"/>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71"/>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72"/>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73"/>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74"/>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75"/>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76"/>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7"/>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8"/>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9"/>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80"/>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81"/>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82"/>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83"/>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8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84"/>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8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85"/>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8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86"/>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7"/>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8"/>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9"/>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9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90"/>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91"/>
                                        </p:tgtEl>
                                        <p:attrNameLst>
                                          <p:attrName>style.visibility</p:attrName>
                                        </p:attrNameLst>
                                      </p:cBhvr>
                                      <p:to>
                                        <p:strVal val="visible"/>
                                      </p:to>
                                    </p:set>
                                    <p:animEffect transition="in" filter="dissolve">
                                      <p:cBhvr>
                                        <p:cTn id="18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P spid="30"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Ideate:</a:t>
            </a:r>
            <a:r>
              <a:rPr lang="en-US" sz="2800" b="1" dirty="0" smtClean="0"/>
              <a:t> generate alternatives to test. </a:t>
            </a:r>
            <a:endParaRPr lang="en-US" sz="2800" b="1" dirty="0"/>
          </a:p>
        </p:txBody>
      </p:sp>
      <p:sp>
        <p:nvSpPr>
          <p:cNvPr id="6" name="Rounded Rectangle 5"/>
          <p:cNvSpPr/>
          <p:nvPr/>
        </p:nvSpPr>
        <p:spPr>
          <a:xfrm>
            <a:off x="247231" y="1514190"/>
            <a:ext cx="8712372" cy="3339696"/>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TextBox 10"/>
          <p:cNvSpPr txBox="1"/>
          <p:nvPr/>
        </p:nvSpPr>
        <p:spPr>
          <a:xfrm>
            <a:off x="128999" y="808180"/>
            <a:ext cx="8896769" cy="461665"/>
          </a:xfrm>
          <a:prstGeom prst="rect">
            <a:avLst/>
          </a:prstGeom>
          <a:noFill/>
        </p:spPr>
        <p:txBody>
          <a:bodyPr wrap="square" rtlCol="0">
            <a:spAutoFit/>
          </a:bodyPr>
          <a:lstStyle/>
          <a:p>
            <a:r>
              <a:rPr lang="en-US" sz="2400" b="1" dirty="0" smtClean="0"/>
              <a:t>5. Sketch at least 5 radical ways to meet your user’s needs. </a:t>
            </a:r>
            <a:endParaRPr lang="en-US" sz="2400" b="1" dirty="0"/>
          </a:p>
        </p:txBody>
      </p:sp>
      <p:sp>
        <p:nvSpPr>
          <p:cNvPr id="12" name="TextBox 11"/>
          <p:cNvSpPr txBox="1"/>
          <p:nvPr/>
        </p:nvSpPr>
        <p:spPr>
          <a:xfrm>
            <a:off x="613281" y="1144857"/>
            <a:ext cx="4098927" cy="369332"/>
          </a:xfrm>
          <a:prstGeom prst="rect">
            <a:avLst/>
          </a:prstGeom>
          <a:noFill/>
        </p:spPr>
        <p:txBody>
          <a:bodyPr wrap="square" rtlCol="0">
            <a:spAutoFit/>
          </a:bodyPr>
          <a:lstStyle/>
          <a:p>
            <a:r>
              <a:rPr lang="en-US" dirty="0" smtClean="0"/>
              <a:t>5 min</a:t>
            </a:r>
            <a:endParaRPr lang="en-US" dirty="0"/>
          </a:p>
        </p:txBody>
      </p:sp>
      <p:cxnSp>
        <p:nvCxnSpPr>
          <p:cNvPr id="3" name="Straight Connector 2"/>
          <p:cNvCxnSpPr/>
          <p:nvPr/>
        </p:nvCxnSpPr>
        <p:spPr>
          <a:xfrm>
            <a:off x="741830" y="2025006"/>
            <a:ext cx="8091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1830" y="2041684"/>
            <a:ext cx="5725972" cy="276999"/>
          </a:xfrm>
          <a:prstGeom prst="rect">
            <a:avLst/>
          </a:prstGeom>
          <a:noFill/>
        </p:spPr>
        <p:txBody>
          <a:bodyPr wrap="square" rtlCol="0">
            <a:spAutoFit/>
          </a:bodyPr>
          <a:lstStyle/>
          <a:p>
            <a:r>
              <a:rPr lang="en-US" sz="1200" dirty="0" smtClean="0">
                <a:solidFill>
                  <a:schemeClr val="bg1">
                    <a:lumMod val="65000"/>
                  </a:schemeClr>
                </a:solidFill>
              </a:rPr>
              <a:t>Write your problem statement above</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85" y="1602671"/>
            <a:ext cx="210096" cy="422335"/>
          </a:xfrm>
          <a:prstGeom prst="rect">
            <a:avLst/>
          </a:prstGeom>
        </p:spPr>
      </p:pic>
      <p:sp>
        <p:nvSpPr>
          <p:cNvPr id="24" name="Rounded Rectangle 23"/>
          <p:cNvSpPr/>
          <p:nvPr/>
        </p:nvSpPr>
        <p:spPr>
          <a:xfrm>
            <a:off x="403186"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5" name="TextBox 24"/>
          <p:cNvSpPr txBox="1"/>
          <p:nvPr/>
        </p:nvSpPr>
        <p:spPr>
          <a:xfrm>
            <a:off x="62834" y="4867750"/>
            <a:ext cx="8896769" cy="461665"/>
          </a:xfrm>
          <a:prstGeom prst="rect">
            <a:avLst/>
          </a:prstGeom>
          <a:noFill/>
        </p:spPr>
        <p:txBody>
          <a:bodyPr wrap="square" rtlCol="0">
            <a:spAutoFit/>
          </a:bodyPr>
          <a:lstStyle/>
          <a:p>
            <a:r>
              <a:rPr lang="en-US" sz="2400" b="1" dirty="0" smtClean="0"/>
              <a:t>6. Share your solutions &amp; capture feedback. </a:t>
            </a:r>
            <a:endParaRPr lang="en-US" sz="2400" b="1" dirty="0"/>
          </a:p>
        </p:txBody>
      </p:sp>
      <p:sp>
        <p:nvSpPr>
          <p:cNvPr id="26" name="TextBox 25"/>
          <p:cNvSpPr txBox="1"/>
          <p:nvPr/>
        </p:nvSpPr>
        <p:spPr>
          <a:xfrm>
            <a:off x="5638800" y="4960083"/>
            <a:ext cx="3611378" cy="369332"/>
          </a:xfrm>
          <a:prstGeom prst="rect">
            <a:avLst/>
          </a:prstGeom>
          <a:noFill/>
        </p:spPr>
        <p:txBody>
          <a:bodyPr wrap="square" rtlCol="0">
            <a:spAutoFit/>
          </a:bodyPr>
          <a:lstStyle/>
          <a:p>
            <a:r>
              <a:rPr lang="en-US" dirty="0" smtClean="0"/>
              <a:t>5 minutes</a:t>
            </a:r>
            <a:endParaRPr lang="en-US" dirty="0"/>
          </a:p>
        </p:txBody>
      </p:sp>
      <p:sp>
        <p:nvSpPr>
          <p:cNvPr id="27" name="Rounded Rectangle 26"/>
          <p:cNvSpPr/>
          <p:nvPr/>
        </p:nvSpPr>
        <p:spPr>
          <a:xfrm>
            <a:off x="247230" y="5329415"/>
            <a:ext cx="8712373" cy="1321780"/>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1" name="TextBox 30"/>
          <p:cNvSpPr txBox="1"/>
          <p:nvPr/>
        </p:nvSpPr>
        <p:spPr>
          <a:xfrm>
            <a:off x="247231" y="5329415"/>
            <a:ext cx="5725972" cy="276999"/>
          </a:xfrm>
          <a:prstGeom prst="rect">
            <a:avLst/>
          </a:prstGeom>
          <a:noFill/>
        </p:spPr>
        <p:txBody>
          <a:bodyPr wrap="square" rtlCol="0">
            <a:spAutoFit/>
          </a:bodyPr>
          <a:lstStyle/>
          <a:p>
            <a:r>
              <a:rPr lang="en-US" sz="1200" dirty="0" smtClean="0">
                <a:solidFill>
                  <a:schemeClr val="bg1">
                    <a:lumMod val="65000"/>
                  </a:schemeClr>
                </a:solidFill>
              </a:rPr>
              <a:t>Notes</a:t>
            </a:r>
            <a:endParaRPr lang="en-US" sz="1200" dirty="0">
              <a:solidFill>
                <a:schemeClr val="bg1">
                  <a:lumMod val="65000"/>
                </a:schemeClr>
              </a:solidFill>
            </a:endParaRPr>
          </a:p>
        </p:txBody>
      </p:sp>
      <p:sp>
        <p:nvSpPr>
          <p:cNvPr id="33" name="Rounded Rectangle 32"/>
          <p:cNvSpPr/>
          <p:nvPr/>
        </p:nvSpPr>
        <p:spPr>
          <a:xfrm>
            <a:off x="2091322"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Rounded Rectangle 33"/>
          <p:cNvSpPr/>
          <p:nvPr/>
        </p:nvSpPr>
        <p:spPr>
          <a:xfrm>
            <a:off x="3838417"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Rounded Rectangle 34"/>
          <p:cNvSpPr/>
          <p:nvPr/>
        </p:nvSpPr>
        <p:spPr>
          <a:xfrm>
            <a:off x="5638800"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6" name="Rounded Rectangle 35"/>
          <p:cNvSpPr/>
          <p:nvPr/>
        </p:nvSpPr>
        <p:spPr>
          <a:xfrm>
            <a:off x="7366915"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8" name="Rectangle 17"/>
          <p:cNvSpPr/>
          <p:nvPr/>
        </p:nvSpPr>
        <p:spPr>
          <a:xfrm>
            <a:off x="3714736" y="1532888"/>
            <a:ext cx="2459597" cy="3170099"/>
          </a:xfrm>
          <a:prstGeom prst="rect">
            <a:avLst/>
          </a:prstGeom>
          <a:noFill/>
        </p:spPr>
        <p:txBody>
          <a:bodyPr wrap="square">
            <a:spAutoFit/>
          </a:bodyPr>
          <a:lstStyle/>
          <a:p>
            <a:r>
              <a:rPr lang="en-US" sz="20000" b="0" i="0" dirty="0" smtClean="0">
                <a:solidFill>
                  <a:srgbClr val="00C600"/>
                </a:solidFill>
                <a:latin typeface="Zapf Dingbats"/>
                <a:ea typeface="Zapf Dingbats"/>
                <a:cs typeface="Zapf Dingbats"/>
              </a:rPr>
              <a:t>✔</a:t>
            </a:r>
            <a:endParaRPr lang="en-US" sz="20000" dirty="0">
              <a:solidFill>
                <a:srgbClr val="00C600"/>
              </a:solidFill>
            </a:endParaRPr>
          </a:p>
        </p:txBody>
      </p:sp>
      <p:sp>
        <p:nvSpPr>
          <p:cNvPr id="19" name="Text Box 12"/>
          <p:cNvSpPr txBox="1">
            <a:spLocks noChangeArrowheads="1"/>
          </p:cNvSpPr>
          <p:nvPr/>
        </p:nvSpPr>
        <p:spPr bwMode="auto">
          <a:xfrm>
            <a:off x="613281" y="533452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01</a:t>
            </a:r>
            <a:endParaRPr lang="en-US" sz="7200" b="1" dirty="0">
              <a:solidFill>
                <a:srgbClr val="8EB4E3"/>
              </a:solidFill>
              <a:latin typeface="Verdana" charset="0"/>
            </a:endParaRPr>
          </a:p>
        </p:txBody>
      </p:sp>
      <p:sp>
        <p:nvSpPr>
          <p:cNvPr id="20" name="Oval 19"/>
          <p:cNvSpPr>
            <a:spLocks noChangeArrowheads="1"/>
          </p:cNvSpPr>
          <p:nvPr/>
        </p:nvSpPr>
        <p:spPr bwMode="auto">
          <a:xfrm>
            <a:off x="2181635" y="568609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1" name="Oval 20"/>
          <p:cNvSpPr>
            <a:spLocks noChangeArrowheads="1"/>
          </p:cNvSpPr>
          <p:nvPr/>
        </p:nvSpPr>
        <p:spPr bwMode="auto">
          <a:xfrm>
            <a:off x="2181635" y="606234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2" name="Text Box 1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3" name="Text Box 7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8" name="Text Box 7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9" name="Text Box 7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30" name="Text Box 7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7" name="Text Box 7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8" name="Text Box 8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9" name="Text Box 8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40" name="Text Box 8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41" name="Text Box 8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42" name="Text Box 8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43" name="Text Box 8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44" name="Text Box 8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45" name="Text Box 8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46" name="Text Box 8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7" name="Text Box 8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8" name="Text Box 9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9" name="Text Box 9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50" name="Text Box 9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51" name="Text Box 9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52" name="Text Box 9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53" name="Text Box 9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54" name="Text Box 9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55" name="Text Box 9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56" name="Text Box 9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7" name="Text Box 9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8" name="Text Box 10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9" name="Text Box 10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60" name="Text Box 10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61" name="Text Box 10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62" name="Text Box 10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63" name="Text Box 10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64" name="Text Box 10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65" name="Text Box 10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66" name="Text Box 10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7" name="Text Box 11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8" name="Text Box 11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9" name="Text Box 11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70" name="Text Box 11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71" name="Text Box 11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72" name="Text Box 11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73" name="Text Box 11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74" name="Text Box 11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75" name="Text Box 11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76" name="Text Box 11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7" name="Text Box 12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8" name="Text Box 12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9" name="Text Box 12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80" name="Text Box 12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81" name="Text Box 12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82" name="Text Box 12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83" name="Text Box 12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84" name="Text Box 12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85" name="Text Box 12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86" name="Text Box 12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7" name="Text Box 13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8" name="Text Box 13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9" name="Text Box 13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90" name="Text Box 13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91" name="Text Box 13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2143201215"/>
      </p:ext>
    </p:extLst>
  </p:cSld>
  <p:clrMapOvr>
    <a:masterClrMapping/>
  </p:clrMapOvr>
  <mc:AlternateContent xmlns:mc="http://schemas.openxmlformats.org/markup-compatibility/2006" xmlns:p14="http://schemas.microsoft.com/office/powerpoint/2010/main">
    <mc:Choice Requires="p14">
      <p:transition p14:dur="10" advClick="0" advTm="60000"/>
    </mc:Choice>
    <mc:Fallback xmlns="">
      <p:transitio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2"/>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3"/>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8"/>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9"/>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30"/>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7"/>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8"/>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9"/>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40"/>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41"/>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42"/>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43"/>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44"/>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45"/>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46"/>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7"/>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8"/>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9"/>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50"/>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51"/>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52"/>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53"/>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54"/>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55"/>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56"/>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7"/>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8"/>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9"/>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60"/>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61"/>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62"/>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63"/>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64"/>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65"/>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66"/>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7"/>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8"/>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9"/>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70"/>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71"/>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72"/>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73"/>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74"/>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75"/>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76"/>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7"/>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8"/>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9"/>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80"/>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81"/>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82"/>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83"/>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8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84"/>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8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85"/>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8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86"/>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7"/>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8"/>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9"/>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9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90"/>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91"/>
                                        </p:tgtEl>
                                        <p:attrNameLst>
                                          <p:attrName>style.visibility</p:attrName>
                                        </p:attrNameLst>
                                      </p:cBhvr>
                                      <p:to>
                                        <p:strVal val="visible"/>
                                      </p:to>
                                    </p:set>
                                    <p:animEffect transition="in" filter="dissolve">
                                      <p:cBhvr>
                                        <p:cTn id="18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P spid="30"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230" y="176558"/>
            <a:ext cx="8122676" cy="523220"/>
          </a:xfrm>
          <a:prstGeom prst="rect">
            <a:avLst/>
          </a:prstGeom>
          <a:noFill/>
        </p:spPr>
        <p:txBody>
          <a:bodyPr wrap="square" rtlCol="0">
            <a:spAutoFit/>
          </a:bodyPr>
          <a:lstStyle/>
          <a:p>
            <a:r>
              <a:rPr lang="en-US" sz="2800" b="1" u="sng" dirty="0" smtClean="0"/>
              <a:t>Ideate:</a:t>
            </a:r>
            <a:r>
              <a:rPr lang="en-US" sz="2800" b="1" dirty="0" smtClean="0"/>
              <a:t> generate alternatives to test. </a:t>
            </a:r>
            <a:endParaRPr lang="en-US" sz="2800" b="1" dirty="0"/>
          </a:p>
        </p:txBody>
      </p:sp>
      <p:sp>
        <p:nvSpPr>
          <p:cNvPr id="6" name="Rounded Rectangle 5"/>
          <p:cNvSpPr/>
          <p:nvPr/>
        </p:nvSpPr>
        <p:spPr>
          <a:xfrm>
            <a:off x="247231" y="1514190"/>
            <a:ext cx="8712372" cy="3339696"/>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TextBox 10"/>
          <p:cNvSpPr txBox="1"/>
          <p:nvPr/>
        </p:nvSpPr>
        <p:spPr>
          <a:xfrm>
            <a:off x="128999" y="808180"/>
            <a:ext cx="8896769" cy="461665"/>
          </a:xfrm>
          <a:prstGeom prst="rect">
            <a:avLst/>
          </a:prstGeom>
          <a:noFill/>
        </p:spPr>
        <p:txBody>
          <a:bodyPr wrap="square" rtlCol="0">
            <a:spAutoFit/>
          </a:bodyPr>
          <a:lstStyle/>
          <a:p>
            <a:r>
              <a:rPr lang="en-US" sz="2400" b="1" dirty="0" smtClean="0"/>
              <a:t>5. Sketch at least 5 radical ways to meet your user’s needs. </a:t>
            </a:r>
            <a:endParaRPr lang="en-US" sz="2400" b="1" dirty="0"/>
          </a:p>
        </p:txBody>
      </p:sp>
      <p:sp>
        <p:nvSpPr>
          <p:cNvPr id="12" name="TextBox 11"/>
          <p:cNvSpPr txBox="1"/>
          <p:nvPr/>
        </p:nvSpPr>
        <p:spPr>
          <a:xfrm>
            <a:off x="613281" y="1144857"/>
            <a:ext cx="4098927" cy="369332"/>
          </a:xfrm>
          <a:prstGeom prst="rect">
            <a:avLst/>
          </a:prstGeom>
          <a:noFill/>
        </p:spPr>
        <p:txBody>
          <a:bodyPr wrap="square" rtlCol="0">
            <a:spAutoFit/>
          </a:bodyPr>
          <a:lstStyle/>
          <a:p>
            <a:r>
              <a:rPr lang="en-US" dirty="0" smtClean="0"/>
              <a:t>5 min</a:t>
            </a:r>
            <a:endParaRPr lang="en-US" dirty="0"/>
          </a:p>
        </p:txBody>
      </p:sp>
      <p:cxnSp>
        <p:nvCxnSpPr>
          <p:cNvPr id="3" name="Straight Connector 2"/>
          <p:cNvCxnSpPr/>
          <p:nvPr/>
        </p:nvCxnSpPr>
        <p:spPr>
          <a:xfrm>
            <a:off x="741830" y="2025006"/>
            <a:ext cx="8091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1830" y="2041684"/>
            <a:ext cx="5725972" cy="276999"/>
          </a:xfrm>
          <a:prstGeom prst="rect">
            <a:avLst/>
          </a:prstGeom>
          <a:noFill/>
        </p:spPr>
        <p:txBody>
          <a:bodyPr wrap="square" rtlCol="0">
            <a:spAutoFit/>
          </a:bodyPr>
          <a:lstStyle/>
          <a:p>
            <a:r>
              <a:rPr lang="en-US" sz="1200" dirty="0" smtClean="0">
                <a:solidFill>
                  <a:schemeClr val="bg1">
                    <a:lumMod val="65000"/>
                  </a:schemeClr>
                </a:solidFill>
              </a:rPr>
              <a:t>Write your problem statement above</a:t>
            </a:r>
            <a:endParaRPr lang="en-US" sz="1200" dirty="0">
              <a:solidFill>
                <a:schemeClr val="bg1">
                  <a:lumMod val="65000"/>
                </a:schemeClr>
              </a:solidFill>
            </a:endParaRPr>
          </a:p>
        </p:txBody>
      </p:sp>
      <p:pic>
        <p:nvPicPr>
          <p:cNvPr id="32" name="Picture 31" descr="black-man-h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85" y="1602671"/>
            <a:ext cx="210096" cy="422335"/>
          </a:xfrm>
          <a:prstGeom prst="rect">
            <a:avLst/>
          </a:prstGeom>
        </p:spPr>
      </p:pic>
      <p:sp>
        <p:nvSpPr>
          <p:cNvPr id="24" name="Rounded Rectangle 23"/>
          <p:cNvSpPr/>
          <p:nvPr/>
        </p:nvSpPr>
        <p:spPr>
          <a:xfrm>
            <a:off x="403186"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5" name="TextBox 24"/>
          <p:cNvSpPr txBox="1"/>
          <p:nvPr/>
        </p:nvSpPr>
        <p:spPr>
          <a:xfrm>
            <a:off x="62834" y="4867750"/>
            <a:ext cx="8896769" cy="461665"/>
          </a:xfrm>
          <a:prstGeom prst="rect">
            <a:avLst/>
          </a:prstGeom>
          <a:noFill/>
        </p:spPr>
        <p:txBody>
          <a:bodyPr wrap="square" rtlCol="0">
            <a:spAutoFit/>
          </a:bodyPr>
          <a:lstStyle/>
          <a:p>
            <a:r>
              <a:rPr lang="en-US" sz="2400" b="1" dirty="0" smtClean="0"/>
              <a:t>6. Share your solutions &amp; capture feedback. </a:t>
            </a:r>
            <a:endParaRPr lang="en-US" sz="2400" b="1" dirty="0"/>
          </a:p>
        </p:txBody>
      </p:sp>
      <p:sp>
        <p:nvSpPr>
          <p:cNvPr id="26" name="TextBox 25"/>
          <p:cNvSpPr txBox="1"/>
          <p:nvPr/>
        </p:nvSpPr>
        <p:spPr>
          <a:xfrm>
            <a:off x="5638800" y="4960083"/>
            <a:ext cx="3611378" cy="369332"/>
          </a:xfrm>
          <a:prstGeom prst="rect">
            <a:avLst/>
          </a:prstGeom>
          <a:noFill/>
        </p:spPr>
        <p:txBody>
          <a:bodyPr wrap="square" rtlCol="0">
            <a:spAutoFit/>
          </a:bodyPr>
          <a:lstStyle/>
          <a:p>
            <a:r>
              <a:rPr lang="en-US" dirty="0" smtClean="0"/>
              <a:t>5 minutes</a:t>
            </a:r>
            <a:endParaRPr lang="en-US" dirty="0"/>
          </a:p>
        </p:txBody>
      </p:sp>
      <p:sp>
        <p:nvSpPr>
          <p:cNvPr id="27" name="Rounded Rectangle 26"/>
          <p:cNvSpPr/>
          <p:nvPr/>
        </p:nvSpPr>
        <p:spPr>
          <a:xfrm>
            <a:off x="247230" y="5329415"/>
            <a:ext cx="8712373" cy="1321780"/>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1" name="TextBox 30"/>
          <p:cNvSpPr txBox="1"/>
          <p:nvPr/>
        </p:nvSpPr>
        <p:spPr>
          <a:xfrm>
            <a:off x="247231" y="5329415"/>
            <a:ext cx="5725972" cy="276999"/>
          </a:xfrm>
          <a:prstGeom prst="rect">
            <a:avLst/>
          </a:prstGeom>
          <a:noFill/>
        </p:spPr>
        <p:txBody>
          <a:bodyPr wrap="square" rtlCol="0">
            <a:spAutoFit/>
          </a:bodyPr>
          <a:lstStyle/>
          <a:p>
            <a:r>
              <a:rPr lang="en-US" sz="1200" dirty="0" smtClean="0">
                <a:solidFill>
                  <a:schemeClr val="bg1">
                    <a:lumMod val="65000"/>
                  </a:schemeClr>
                </a:solidFill>
              </a:rPr>
              <a:t>Notes</a:t>
            </a:r>
            <a:endParaRPr lang="en-US" sz="1200" dirty="0">
              <a:solidFill>
                <a:schemeClr val="bg1">
                  <a:lumMod val="65000"/>
                </a:schemeClr>
              </a:solidFill>
            </a:endParaRPr>
          </a:p>
        </p:txBody>
      </p:sp>
      <p:sp>
        <p:nvSpPr>
          <p:cNvPr id="33" name="Rounded Rectangle 32"/>
          <p:cNvSpPr/>
          <p:nvPr/>
        </p:nvSpPr>
        <p:spPr>
          <a:xfrm>
            <a:off x="2091322"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4" name="Rounded Rectangle 33"/>
          <p:cNvSpPr/>
          <p:nvPr/>
        </p:nvSpPr>
        <p:spPr>
          <a:xfrm>
            <a:off x="3838417"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Rounded Rectangle 34"/>
          <p:cNvSpPr/>
          <p:nvPr/>
        </p:nvSpPr>
        <p:spPr>
          <a:xfrm>
            <a:off x="5638800"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6" name="Rounded Rectangle 35"/>
          <p:cNvSpPr/>
          <p:nvPr/>
        </p:nvSpPr>
        <p:spPr>
          <a:xfrm>
            <a:off x="7366915" y="2414368"/>
            <a:ext cx="1466204" cy="2288619"/>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8" name="Rectangle 17"/>
          <p:cNvSpPr/>
          <p:nvPr/>
        </p:nvSpPr>
        <p:spPr>
          <a:xfrm>
            <a:off x="3714736" y="1532888"/>
            <a:ext cx="2459597" cy="3170099"/>
          </a:xfrm>
          <a:prstGeom prst="rect">
            <a:avLst/>
          </a:prstGeom>
          <a:noFill/>
        </p:spPr>
        <p:txBody>
          <a:bodyPr wrap="square">
            <a:spAutoFit/>
          </a:bodyPr>
          <a:lstStyle/>
          <a:p>
            <a:r>
              <a:rPr lang="en-US" sz="20000" b="0" i="0" dirty="0" smtClean="0">
                <a:solidFill>
                  <a:srgbClr val="00C600"/>
                </a:solidFill>
                <a:latin typeface="Zapf Dingbats"/>
                <a:ea typeface="Zapf Dingbats"/>
                <a:cs typeface="Zapf Dingbats"/>
              </a:rPr>
              <a:t>✔</a:t>
            </a:r>
            <a:endParaRPr lang="en-US" sz="20000" dirty="0">
              <a:solidFill>
                <a:srgbClr val="00C600"/>
              </a:solidFill>
            </a:endParaRPr>
          </a:p>
        </p:txBody>
      </p:sp>
      <p:sp>
        <p:nvSpPr>
          <p:cNvPr id="19" name="Text Box 12"/>
          <p:cNvSpPr txBox="1">
            <a:spLocks noChangeArrowheads="1"/>
          </p:cNvSpPr>
          <p:nvPr/>
        </p:nvSpPr>
        <p:spPr bwMode="auto">
          <a:xfrm>
            <a:off x="613281" y="533452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00</a:t>
            </a:r>
            <a:endParaRPr lang="en-US" sz="7200" b="1" dirty="0">
              <a:solidFill>
                <a:srgbClr val="8EB4E3"/>
              </a:solidFill>
              <a:latin typeface="Verdana" charset="0"/>
            </a:endParaRPr>
          </a:p>
        </p:txBody>
      </p:sp>
      <p:sp>
        <p:nvSpPr>
          <p:cNvPr id="20" name="Oval 19"/>
          <p:cNvSpPr>
            <a:spLocks noChangeArrowheads="1"/>
          </p:cNvSpPr>
          <p:nvPr/>
        </p:nvSpPr>
        <p:spPr bwMode="auto">
          <a:xfrm>
            <a:off x="2181635" y="568609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1" name="Oval 20"/>
          <p:cNvSpPr>
            <a:spLocks noChangeArrowheads="1"/>
          </p:cNvSpPr>
          <p:nvPr/>
        </p:nvSpPr>
        <p:spPr bwMode="auto">
          <a:xfrm>
            <a:off x="2181635" y="606234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2" name="Text Box 1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3" name="Text Box 7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8" name="Text Box 7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9" name="Text Box 7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30" name="Text Box 7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7" name="Text Box 7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8" name="Text Box 8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9" name="Text Box 8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40" name="Text Box 8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41" name="Text Box 8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42" name="Text Box 8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43" name="Text Box 8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44" name="Text Box 8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45" name="Text Box 8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46" name="Text Box 8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7" name="Text Box 8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8" name="Text Box 9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9" name="Text Box 9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50" name="Text Box 9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51" name="Text Box 9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52" name="Text Box 9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53" name="Text Box 9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54" name="Text Box 9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55" name="Text Box 9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56" name="Text Box 9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7" name="Text Box 9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8" name="Text Box 10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9" name="Text Box 10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60" name="Text Box 10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61" name="Text Box 10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62" name="Text Box 10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63" name="Text Box 10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64" name="Text Box 10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65" name="Text Box 10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66" name="Text Box 10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7" name="Text Box 11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8" name="Text Box 11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9" name="Text Box 11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70" name="Text Box 11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71" name="Text Box 11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72" name="Text Box 11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73" name="Text Box 11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74" name="Text Box 11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75" name="Text Box 11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76" name="Text Box 11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7" name="Text Box 12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8" name="Text Box 12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9" name="Text Box 12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80" name="Text Box 12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81" name="Text Box 124"/>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82" name="Text Box 125"/>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83" name="Text Box 126"/>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84" name="Text Box 12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85" name="Text Box 128"/>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86" name="Text Box 129"/>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7" name="Text Box 130"/>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8" name="Text Box 131"/>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9" name="Text Box 132"/>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90" name="Text Box 133"/>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91" name="Text Box 137"/>
          <p:cNvSpPr txBox="1">
            <a:spLocks noChangeArrowheads="1"/>
          </p:cNvSpPr>
          <p:nvPr/>
        </p:nvSpPr>
        <p:spPr bwMode="auto">
          <a:xfrm>
            <a:off x="2605059" y="533452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pic>
        <p:nvPicPr>
          <p:cNvPr id="92" name="Picture 91" descr="j03096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108128" y="5410201"/>
            <a:ext cx="857179" cy="1201653"/>
          </a:xfrm>
          <a:prstGeom prst="rect">
            <a:avLst/>
          </a:prstGeom>
        </p:spPr>
      </p:pic>
      <p:pic>
        <p:nvPicPr>
          <p:cNvPr id="93" name="Picture 92" descr="j03096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101638" y="5410202"/>
            <a:ext cx="857179" cy="1201653"/>
          </a:xfrm>
          <a:prstGeom prst="rect">
            <a:avLst/>
          </a:prstGeom>
        </p:spPr>
      </p:pic>
    </p:spTree>
    <p:extLst>
      <p:ext uri="{BB962C8B-B14F-4D97-AF65-F5344CB8AC3E}">
        <p14:creationId xmlns:p14="http://schemas.microsoft.com/office/powerpoint/2010/main" val="21432012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2"/>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3"/>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8"/>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9"/>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30"/>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7"/>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8"/>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9"/>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40"/>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41"/>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42"/>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43"/>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44"/>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45"/>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46"/>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7"/>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8"/>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9"/>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50"/>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51"/>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52"/>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53"/>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54"/>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55"/>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56"/>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7"/>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8"/>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9"/>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60"/>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61"/>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62"/>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63"/>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64"/>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65"/>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66"/>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7"/>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8"/>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9"/>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70"/>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71"/>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72"/>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73"/>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74"/>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75"/>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76"/>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7"/>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8"/>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9"/>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80"/>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81"/>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82"/>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83"/>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8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84"/>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8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85"/>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8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86"/>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7"/>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8"/>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9"/>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9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90"/>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91"/>
                                        </p:tgtEl>
                                        <p:attrNameLst>
                                          <p:attrName>style.visibility</p:attrName>
                                        </p:attrNameLst>
                                      </p:cBhvr>
                                      <p:to>
                                        <p:strVal val="visible"/>
                                      </p:to>
                                    </p:set>
                                    <p:animEffect transition="in" filter="dissolve">
                                      <p:cBhvr>
                                        <p:cTn id="184" dur="500"/>
                                        <p:tgtEl>
                                          <p:spTgt spid="91"/>
                                        </p:tgtEl>
                                      </p:cBhvr>
                                    </p:animEffect>
                                  </p:childTnLst>
                                </p:cTn>
                              </p:par>
                            </p:childTnLst>
                          </p:cTn>
                        </p:par>
                        <p:par>
                          <p:cTn id="185" fill="hold">
                            <p:stCondLst>
                              <p:cond delay="59500"/>
                            </p:stCondLst>
                            <p:childTnLst>
                              <p:par>
                                <p:cTn id="186" presetID="3" presetClass="entr" presetSubtype="1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blinds(horizontal)">
                                      <p:cBhvr>
                                        <p:cTn id="188" dur="1000"/>
                                        <p:tgtEl>
                                          <p:spTgt spid="93"/>
                                        </p:tgtEl>
                                      </p:cBhvr>
                                    </p:animEffect>
                                  </p:childTnLst>
                                  <p:subTnLst>
                                    <p:audio>
                                      <p:cMediaNode>
                                        <p:cTn display="0" masterRel="sameClick">
                                          <p:stCondLst>
                                            <p:cond evt="begin" delay="0">
                                              <p:tn val="186"/>
                                            </p:cond>
                                          </p:stCondLst>
                                          <p:endCondLst>
                                            <p:cond evt="onStopAudio" delay="0">
                                              <p:tgtEl>
                                                <p:sldTgt/>
                                              </p:tgtEl>
                                            </p:cond>
                                          </p:endCondLst>
                                        </p:cTn>
                                        <p:tgtEl>
                                          <p:sndTgt r:embed="rId2" name="Tick Tock"/>
                                        </p:tgtEl>
                                      </p:cMediaNode>
                                    </p:audio>
                                  </p:subTnLst>
                                </p:cTn>
                              </p:par>
                            </p:childTnLst>
                          </p:cTn>
                        </p:par>
                        <p:par>
                          <p:cTn id="189" fill="hold">
                            <p:stCondLst>
                              <p:cond delay="60500"/>
                            </p:stCondLst>
                            <p:childTnLst>
                              <p:par>
                                <p:cTn id="190" presetID="3" presetClass="entr" presetSubtype="10" fill="hold" nodeType="afterEffect">
                                  <p:stCondLst>
                                    <p:cond delay="2000"/>
                                  </p:stCondLst>
                                  <p:childTnLst>
                                    <p:set>
                                      <p:cBhvr>
                                        <p:cTn id="191" dur="1" fill="hold">
                                          <p:stCondLst>
                                            <p:cond delay="0"/>
                                          </p:stCondLst>
                                        </p:cTn>
                                        <p:tgtEl>
                                          <p:spTgt spid="92"/>
                                        </p:tgtEl>
                                        <p:attrNameLst>
                                          <p:attrName>style.visibility</p:attrName>
                                        </p:attrNameLst>
                                      </p:cBhvr>
                                      <p:to>
                                        <p:strVal val="visible"/>
                                      </p:to>
                                    </p:set>
                                    <p:animEffect transition="in" filter="blinds(horizontal)">
                                      <p:cBhvr>
                                        <p:cTn id="192" dur="1000"/>
                                        <p:tgtEl>
                                          <p:spTgt spid="92"/>
                                        </p:tgtEl>
                                      </p:cBhvr>
                                    </p:animEffect>
                                  </p:childTnLst>
                                  <p:subTnLst>
                                    <p:audio>
                                      <p:cMediaNode>
                                        <p:cTn display="0" masterRel="sameClick">
                                          <p:stCondLst>
                                            <p:cond evt="begin" delay="0">
                                              <p:tn val="190"/>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P spid="30"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design thinki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43907" y="1199545"/>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design thinking"/>
          <p:cNvPicPr>
            <a:picLocks noChangeAspect="1" noChangeArrowheads="1"/>
          </p:cNvPicPr>
          <p:nvPr/>
        </p:nvPicPr>
        <p:blipFill rotWithShape="1">
          <a:blip r:embed="rId5">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l="56623" t="47844" r="19207" b="19475"/>
          <a:stretch/>
        </p:blipFill>
        <p:spPr bwMode="auto">
          <a:xfrm>
            <a:off x="4860111" y="2991530"/>
            <a:ext cx="1381329" cy="1245141"/>
          </a:xfrm>
          <a:prstGeom prst="hexagon">
            <a:avLst/>
          </a:prstGeom>
          <a:noFill/>
          <a:extLst>
            <a:ext uri="{909E8E84-426E-40DD-AFC4-6F175D3DCCD1}">
              <a14:hiddenFill xmlns:a14="http://schemas.microsoft.com/office/drawing/2010/main">
                <a:solidFill>
                  <a:srgbClr val="FFFFFF"/>
                </a:solidFill>
              </a14:hiddenFill>
            </a:ext>
          </a:extLst>
        </p:spPr>
      </p:pic>
      <p:pic>
        <p:nvPicPr>
          <p:cNvPr id="19" name="Picture 18" descr="Image result for design thinking"/>
          <p:cNvPicPr>
            <a:picLocks noChangeAspect="1" noChangeArrowheads="1"/>
          </p:cNvPicPr>
          <p:nvPr/>
        </p:nvPicPr>
        <p:blipFill rotWithShape="1">
          <a:blip r:embed="rId5">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l="60935" t="42057" r="21704" b="52326"/>
          <a:stretch/>
        </p:blipFill>
        <p:spPr bwMode="auto">
          <a:xfrm>
            <a:off x="5125129" y="2794282"/>
            <a:ext cx="992222" cy="214007"/>
          </a:xfrm>
          <a:prstGeom prst="hexagon">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184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age result for children clay cre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644" y="1113460"/>
            <a:ext cx="3987801" cy="29908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paper bag prototy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644" y="1113459"/>
            <a:ext cx="2247900" cy="29908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656356" y="69047"/>
            <a:ext cx="5861538" cy="707886"/>
          </a:xfrm>
          <a:prstGeom prst="rect">
            <a:avLst/>
          </a:prstGeom>
          <a:noFill/>
          <a:effectLst>
            <a:glow rad="63500">
              <a:schemeClr val="accent3">
                <a:satMod val="175000"/>
                <a:alpha val="40000"/>
              </a:schemeClr>
            </a:glow>
            <a:outerShdw blurRad="50800" dist="38100" dir="5400000" algn="t" rotWithShape="0">
              <a:prstClr val="black">
                <a:alpha val="40000"/>
              </a:prstClr>
            </a:outerShdw>
          </a:effectLst>
        </p:spPr>
        <p:txBody>
          <a:bodyPr wrap="square" rtlCol="0">
            <a:spAutoFit/>
          </a:bodyPr>
          <a:lstStyle/>
          <a:p>
            <a:pPr algn="ctr"/>
            <a:r>
              <a:rPr lang="en-US" sz="4000" dirty="0" smtClean="0">
                <a:ln w="0"/>
                <a:effectLst>
                  <a:outerShdw blurRad="38100" dist="19050" dir="2700000" algn="tl" rotWithShape="0">
                    <a:schemeClr val="dk1">
                      <a:alpha val="40000"/>
                    </a:schemeClr>
                  </a:outerShdw>
                </a:effectLst>
                <a:latin typeface="Comic Sans MS" panose="030F0702030302020204" pitchFamily="66" charset="0"/>
                <a:cs typeface="DIN Condensed Bold"/>
              </a:rPr>
              <a:t>Prototypes</a:t>
            </a:r>
            <a:endParaRPr lang="en-US" sz="4000" dirty="0">
              <a:ln w="0"/>
              <a:effectLst>
                <a:outerShdw blurRad="38100" dist="19050" dir="2700000" algn="tl" rotWithShape="0">
                  <a:schemeClr val="dk1">
                    <a:alpha val="40000"/>
                  </a:schemeClr>
                </a:outerShdw>
              </a:effectLst>
              <a:latin typeface="Comic Sans MS" panose="030F0702030302020204" pitchFamily="66" charset="0"/>
              <a:cs typeface="DIN Condensed Bold"/>
            </a:endParaRPr>
          </a:p>
        </p:txBody>
      </p:sp>
      <p:pic>
        <p:nvPicPr>
          <p:cNvPr id="19" name="Shape 33"/>
          <p:cNvPicPr preferRelativeResize="0"/>
          <p:nvPr/>
        </p:nvPicPr>
        <p:blipFill rotWithShape="1">
          <a:blip r:embed="rId5">
            <a:alphaModFix/>
          </a:blip>
          <a:srcRect l="6338" t="12238" b="16268"/>
          <a:stretch/>
        </p:blipFill>
        <p:spPr>
          <a:xfrm>
            <a:off x="4714240" y="4227697"/>
            <a:ext cx="3071580" cy="2344525"/>
          </a:xfrm>
          <a:prstGeom prst="rect">
            <a:avLst/>
          </a:prstGeom>
          <a:noFill/>
          <a:ln>
            <a:noFill/>
          </a:ln>
        </p:spPr>
      </p:pic>
      <p:sp>
        <p:nvSpPr>
          <p:cNvPr id="12" name="Shape 29"/>
          <p:cNvSpPr txBox="1"/>
          <p:nvPr/>
        </p:nvSpPr>
        <p:spPr>
          <a:xfrm>
            <a:off x="3793644" y="3261302"/>
            <a:ext cx="3724250" cy="1024047"/>
          </a:xfrm>
          <a:prstGeom prst="rect">
            <a:avLst/>
          </a:prstGeom>
          <a:noFill/>
          <a:ln>
            <a:noFill/>
          </a:ln>
          <a:effectLst>
            <a:outerShdw blurRad="50800" dist="38100" dir="5400000" algn="t" rotWithShape="0">
              <a:prstClr val="black">
                <a:alpha val="40000"/>
              </a:prstClr>
            </a:outerShdw>
          </a:effectLst>
        </p:spPr>
        <p:txBody>
          <a:bodyPr lIns="91425" tIns="91425" rIns="91425" bIns="91425" anchor="t" anchorCtr="0">
            <a:noAutofit/>
          </a:bodyPr>
          <a:lstStyle/>
          <a:p>
            <a:pPr lvl="0" rtl="0">
              <a:spcBef>
                <a:spcPts val="0"/>
              </a:spcBef>
              <a:buNone/>
            </a:pPr>
            <a:r>
              <a:rPr lang="en-US" sz="3600" b="1" dirty="0">
                <a:solidFill>
                  <a:schemeClr val="bg1"/>
                </a:solidFill>
                <a:latin typeface="DIN Condensed Bold"/>
                <a:ea typeface="Shadows Into Light"/>
                <a:cs typeface="DIN Condensed Bold"/>
                <a:sym typeface="Shadows Into Light"/>
              </a:rPr>
              <a:t>Experiences</a:t>
            </a:r>
          </a:p>
        </p:txBody>
      </p:sp>
      <p:pic>
        <p:nvPicPr>
          <p:cNvPr id="20" name="Shape 34"/>
          <p:cNvPicPr preferRelativeResize="0"/>
          <p:nvPr/>
        </p:nvPicPr>
        <p:blipFill>
          <a:blip r:embed="rId6">
            <a:alphaModFix/>
          </a:blip>
          <a:stretch>
            <a:fillRect/>
          </a:stretch>
        </p:blipFill>
        <p:spPr>
          <a:xfrm>
            <a:off x="1430882" y="4227695"/>
            <a:ext cx="3219217" cy="2344527"/>
          </a:xfrm>
          <a:prstGeom prst="rect">
            <a:avLst/>
          </a:prstGeom>
          <a:noFill/>
          <a:ln>
            <a:noFill/>
          </a:ln>
        </p:spPr>
      </p:pic>
      <p:sp>
        <p:nvSpPr>
          <p:cNvPr id="11" name="Shape 28"/>
          <p:cNvSpPr txBox="1"/>
          <p:nvPr/>
        </p:nvSpPr>
        <p:spPr>
          <a:xfrm>
            <a:off x="1371544" y="3248990"/>
            <a:ext cx="3110621" cy="855319"/>
          </a:xfrm>
          <a:prstGeom prst="rect">
            <a:avLst/>
          </a:prstGeom>
          <a:noFill/>
          <a:ln>
            <a:noFill/>
          </a:ln>
          <a:effectLst>
            <a:outerShdw blurRad="50800" dist="38100" dir="5400000" algn="t" rotWithShape="0">
              <a:prstClr val="black">
                <a:alpha val="40000"/>
              </a:prstClr>
            </a:outerShdw>
          </a:effectLst>
        </p:spPr>
        <p:txBody>
          <a:bodyPr lIns="91425" tIns="91425" rIns="91425" bIns="91425" anchor="t" anchorCtr="0">
            <a:noAutofit/>
          </a:bodyPr>
          <a:lstStyle/>
          <a:p>
            <a:pPr lvl="0" rtl="0">
              <a:spcBef>
                <a:spcPts val="0"/>
              </a:spcBef>
              <a:buNone/>
            </a:pPr>
            <a:r>
              <a:rPr lang="en-US" sz="3600" b="1" dirty="0">
                <a:solidFill>
                  <a:schemeClr val="bg1"/>
                </a:solidFill>
                <a:latin typeface="DIN Condensed Bold"/>
                <a:ea typeface="Shadows Into Light"/>
                <a:cs typeface="DIN Condensed Bold"/>
                <a:sym typeface="Shadows Into Light"/>
              </a:rPr>
              <a:t>Objects</a:t>
            </a:r>
          </a:p>
        </p:txBody>
      </p:sp>
      <p:sp>
        <p:nvSpPr>
          <p:cNvPr id="16" name="Shape 30"/>
          <p:cNvSpPr txBox="1"/>
          <p:nvPr/>
        </p:nvSpPr>
        <p:spPr>
          <a:xfrm>
            <a:off x="1417485" y="5705954"/>
            <a:ext cx="3110621" cy="855319"/>
          </a:xfrm>
          <a:prstGeom prst="rect">
            <a:avLst/>
          </a:prstGeom>
          <a:noFill/>
          <a:ln>
            <a:noFill/>
          </a:ln>
          <a:effectLst>
            <a:outerShdw blurRad="50800" dist="38100" dir="5400000" algn="t" rotWithShape="0">
              <a:prstClr val="black">
                <a:alpha val="40000"/>
              </a:prstClr>
            </a:outerShdw>
          </a:effectLst>
        </p:spPr>
        <p:txBody>
          <a:bodyPr lIns="91425" tIns="91425" rIns="91425" bIns="91425" anchor="t" anchorCtr="0">
            <a:noAutofit/>
          </a:bodyPr>
          <a:lstStyle/>
          <a:p>
            <a:pPr lvl="0" rtl="0">
              <a:spcBef>
                <a:spcPts val="0"/>
              </a:spcBef>
              <a:buNone/>
            </a:pPr>
            <a:r>
              <a:rPr lang="en-US" sz="3600" b="1" dirty="0">
                <a:solidFill>
                  <a:schemeClr val="bg1"/>
                </a:solidFill>
                <a:latin typeface="DIN Condensed Bold"/>
                <a:ea typeface="Shadows Into Light"/>
                <a:cs typeface="DIN Condensed Bold"/>
                <a:sym typeface="Shadows Into Light"/>
              </a:rPr>
              <a:t>Interfaces</a:t>
            </a:r>
          </a:p>
        </p:txBody>
      </p:sp>
      <p:sp>
        <p:nvSpPr>
          <p:cNvPr id="17" name="Shape 31"/>
          <p:cNvSpPr txBox="1"/>
          <p:nvPr/>
        </p:nvSpPr>
        <p:spPr>
          <a:xfrm>
            <a:off x="4747048" y="5683377"/>
            <a:ext cx="2300577" cy="769381"/>
          </a:xfrm>
          <a:prstGeom prst="rect">
            <a:avLst/>
          </a:prstGeom>
          <a:noFill/>
          <a:ln>
            <a:noFill/>
          </a:ln>
          <a:effectLst>
            <a:outerShdw blurRad="50800" dist="38100" dir="5400000" algn="t" rotWithShape="0">
              <a:prstClr val="black">
                <a:alpha val="40000"/>
              </a:prstClr>
            </a:outerShdw>
          </a:effectLst>
        </p:spPr>
        <p:txBody>
          <a:bodyPr lIns="91425" tIns="91425" rIns="91425" bIns="91425" anchor="t" anchorCtr="0">
            <a:noAutofit/>
          </a:bodyPr>
          <a:lstStyle/>
          <a:p>
            <a:pPr lvl="0" rtl="0">
              <a:spcBef>
                <a:spcPts val="0"/>
              </a:spcBef>
              <a:buNone/>
            </a:pPr>
            <a:r>
              <a:rPr lang="en-US" sz="3600" b="1" dirty="0">
                <a:solidFill>
                  <a:schemeClr val="bg1"/>
                </a:solidFill>
                <a:latin typeface="DIN Condensed Bold"/>
                <a:ea typeface="Shadows Into Light"/>
                <a:cs typeface="DIN Condensed Bold"/>
                <a:sym typeface="Shadows Into Light"/>
              </a:rPr>
              <a:t>Services</a:t>
            </a:r>
          </a:p>
        </p:txBody>
      </p:sp>
    </p:spTree>
    <p:extLst>
      <p:ext uri="{BB962C8B-B14F-4D97-AF65-F5344CB8AC3E}">
        <p14:creationId xmlns:p14="http://schemas.microsoft.com/office/powerpoint/2010/main" val="228367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Rounded Rectangle 5"/>
          <p:cNvSpPr/>
          <p:nvPr/>
        </p:nvSpPr>
        <p:spPr>
          <a:xfrm>
            <a:off x="4712209" y="2112893"/>
            <a:ext cx="4247393"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8" name="TextBox 7"/>
          <p:cNvSpPr txBox="1"/>
          <p:nvPr/>
        </p:nvSpPr>
        <p:spPr>
          <a:xfrm>
            <a:off x="4850710" y="2218611"/>
            <a:ext cx="3075143" cy="369332"/>
          </a:xfrm>
          <a:prstGeom prst="rect">
            <a:avLst/>
          </a:prstGeom>
          <a:noFill/>
        </p:spPr>
        <p:txBody>
          <a:bodyPr wrap="none" rtlCol="0">
            <a:spAutoFit/>
          </a:bodyPr>
          <a:lstStyle/>
          <a:p>
            <a:r>
              <a:rPr lang="en-US" dirty="0" smtClean="0">
                <a:solidFill>
                  <a:schemeClr val="bg1">
                    <a:lumMod val="65000"/>
                  </a:schemeClr>
                </a:solidFill>
              </a:rPr>
              <a:t>Notes from your 2nd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 </a:t>
            </a:r>
            <a:r>
              <a:rPr lang="en-US" dirty="0" smtClean="0">
                <a:solidFill>
                  <a:srgbClr val="C00000"/>
                </a:solidFill>
              </a:rPr>
              <a:t>(each)</a:t>
            </a:r>
            <a:endParaRPr lang="en-US" dirty="0">
              <a:solidFill>
                <a:srgbClr val="C00000"/>
              </a:solidFill>
            </a:endParaRPr>
          </a:p>
        </p:txBody>
      </p:sp>
      <p:sp>
        <p:nvSpPr>
          <p:cNvPr id="11" name="TextBox 10"/>
          <p:cNvSpPr txBox="1"/>
          <p:nvPr/>
        </p:nvSpPr>
        <p:spPr>
          <a:xfrm>
            <a:off x="4712209" y="1329523"/>
            <a:ext cx="1972374" cy="461665"/>
          </a:xfrm>
          <a:prstGeom prst="rect">
            <a:avLst/>
          </a:prstGeom>
          <a:noFill/>
        </p:spPr>
        <p:txBody>
          <a:bodyPr wrap="square" rtlCol="0">
            <a:spAutoFit/>
          </a:bodyPr>
          <a:lstStyle/>
          <a:p>
            <a:r>
              <a:rPr lang="en-US" sz="2400" b="1" dirty="0" smtClean="0"/>
              <a:t>2. Dig Deeper</a:t>
            </a:r>
            <a:endParaRPr lang="en-US" sz="2400" b="1" dirty="0"/>
          </a:p>
        </p:txBody>
      </p:sp>
      <p:sp>
        <p:nvSpPr>
          <p:cNvPr id="12" name="TextBox 11"/>
          <p:cNvSpPr txBox="1"/>
          <p:nvPr/>
        </p:nvSpPr>
        <p:spPr>
          <a:xfrm>
            <a:off x="5045073" y="1666200"/>
            <a:ext cx="4098927" cy="369332"/>
          </a:xfrm>
          <a:prstGeom prst="rect">
            <a:avLst/>
          </a:prstGeom>
          <a:noFill/>
        </p:spPr>
        <p:txBody>
          <a:bodyPr wrap="square" rtlCol="0">
            <a:spAutoFit/>
          </a:bodyPr>
          <a:lstStyle/>
          <a:p>
            <a:r>
              <a:rPr lang="en-US" dirty="0" smtClean="0"/>
              <a:t>3 minutes </a:t>
            </a:r>
            <a:r>
              <a:rPr lang="en-US" dirty="0">
                <a:solidFill>
                  <a:srgbClr val="C00000"/>
                </a:solidFill>
              </a:rPr>
              <a:t>(each)</a:t>
            </a:r>
            <a:endParaRPr lang="en-US" dirty="0"/>
          </a:p>
        </p:txBody>
      </p:sp>
      <p:sp>
        <p:nvSpPr>
          <p:cNvPr id="144" name="TextBox 143"/>
          <p:cNvSpPr txBox="1"/>
          <p:nvPr/>
        </p:nvSpPr>
        <p:spPr>
          <a:xfrm>
            <a:off x="247230" y="176558"/>
            <a:ext cx="8896770" cy="954107"/>
          </a:xfrm>
          <a:prstGeom prst="rect">
            <a:avLst/>
          </a:prstGeom>
          <a:noFill/>
        </p:spPr>
        <p:txBody>
          <a:bodyPr wrap="square" rtlCol="0">
            <a:spAutoFit/>
          </a:bodyPr>
          <a:lstStyle/>
          <a:p>
            <a:r>
              <a:rPr lang="en-US" sz="2800" b="1" dirty="0" smtClean="0"/>
              <a:t>Design a new </a:t>
            </a:r>
            <a:r>
              <a:rPr lang="en-US" sz="2800" b="1" dirty="0" smtClean="0">
                <a:solidFill>
                  <a:srgbClr val="00B0F0"/>
                </a:solidFill>
              </a:rPr>
              <a:t>LAPTOP CARRYING </a:t>
            </a:r>
            <a:r>
              <a:rPr lang="en-US" sz="2800" b="1" dirty="0" smtClean="0"/>
              <a:t> experience…FOR your partner. Start by gaining </a:t>
            </a:r>
            <a:r>
              <a:rPr lang="en-US" sz="2800" b="1" u="sng" dirty="0" smtClean="0">
                <a:solidFill>
                  <a:schemeClr val="accent6">
                    <a:lumMod val="75000"/>
                  </a:schemeClr>
                </a:solidFill>
              </a:rPr>
              <a:t>empathy and understanding</a:t>
            </a:r>
            <a:r>
              <a:rPr lang="en-US" sz="2800" b="1" dirty="0" smtClean="0"/>
              <a:t>. </a:t>
            </a:r>
            <a:endParaRPr lang="en-US" sz="2800" b="1" dirty="0"/>
          </a:p>
        </p:txBody>
      </p:sp>
    </p:spTree>
    <p:extLst>
      <p:ext uri="{BB962C8B-B14F-4D97-AF65-F5344CB8AC3E}">
        <p14:creationId xmlns:p14="http://schemas.microsoft.com/office/powerpoint/2010/main" val="181172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203" y="2868842"/>
            <a:ext cx="2718709" cy="369332"/>
          </a:xfrm>
          <a:prstGeom prst="rect">
            <a:avLst/>
          </a:prstGeom>
          <a:noFill/>
        </p:spPr>
        <p:txBody>
          <a:bodyPr wrap="square" rtlCol="0">
            <a:spAutoFit/>
          </a:bodyPr>
          <a:lstStyle/>
          <a:p>
            <a:r>
              <a:rPr lang="en-US" dirty="0" smtClean="0">
                <a:solidFill>
                  <a:schemeClr val="bg1">
                    <a:lumMod val="65000"/>
                  </a:schemeClr>
                </a:solidFill>
              </a:rPr>
              <a:t>What worked…</a:t>
            </a:r>
            <a:endParaRPr lang="en-US" dirty="0">
              <a:solidFill>
                <a:schemeClr val="bg1">
                  <a:lumMod val="65000"/>
                </a:schemeClr>
              </a:solidFill>
            </a:endParaRPr>
          </a:p>
        </p:txBody>
      </p:sp>
      <p:sp>
        <p:nvSpPr>
          <p:cNvPr id="9" name="TextBox 8"/>
          <p:cNvSpPr txBox="1"/>
          <p:nvPr/>
        </p:nvSpPr>
        <p:spPr>
          <a:xfrm>
            <a:off x="273419" y="2362980"/>
            <a:ext cx="7940179" cy="461665"/>
          </a:xfrm>
          <a:prstGeom prst="rect">
            <a:avLst/>
          </a:prstGeom>
          <a:noFill/>
        </p:spPr>
        <p:txBody>
          <a:bodyPr wrap="square" rtlCol="0">
            <a:spAutoFit/>
          </a:bodyPr>
          <a:lstStyle/>
          <a:p>
            <a:r>
              <a:rPr lang="en-US" sz="2400" b="1" dirty="0" smtClean="0"/>
              <a:t>8. Share your solution and get feedback.</a:t>
            </a:r>
            <a:endParaRPr lang="en-US" sz="2400" b="1" dirty="0"/>
          </a:p>
        </p:txBody>
      </p:sp>
      <p:sp>
        <p:nvSpPr>
          <p:cNvPr id="8" name="Rounded Rectangle 7"/>
          <p:cNvSpPr/>
          <p:nvPr/>
        </p:nvSpPr>
        <p:spPr>
          <a:xfrm>
            <a:off x="273419" y="2840473"/>
            <a:ext cx="4290879"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ounded Rectangle 9"/>
          <p:cNvSpPr/>
          <p:nvPr/>
        </p:nvSpPr>
        <p:spPr>
          <a:xfrm>
            <a:off x="4583749" y="2842470"/>
            <a:ext cx="4245521"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253968" y="4844374"/>
            <a:ext cx="4290879"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4564298" y="4844374"/>
            <a:ext cx="4245521"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83749" y="2882420"/>
            <a:ext cx="3389186" cy="369332"/>
          </a:xfrm>
          <a:prstGeom prst="rect">
            <a:avLst/>
          </a:prstGeom>
          <a:noFill/>
        </p:spPr>
        <p:txBody>
          <a:bodyPr wrap="square" rtlCol="0">
            <a:spAutoFit/>
          </a:bodyPr>
          <a:lstStyle/>
          <a:p>
            <a:r>
              <a:rPr lang="en-US" dirty="0" smtClean="0">
                <a:solidFill>
                  <a:schemeClr val="bg1">
                    <a:lumMod val="65000"/>
                  </a:schemeClr>
                </a:solidFill>
              </a:rPr>
              <a:t>What could be improved…</a:t>
            </a:r>
            <a:endParaRPr lang="en-US" dirty="0">
              <a:solidFill>
                <a:schemeClr val="bg1">
                  <a:lumMod val="65000"/>
                </a:schemeClr>
              </a:solidFill>
            </a:endParaRPr>
          </a:p>
        </p:txBody>
      </p:sp>
      <p:sp>
        <p:nvSpPr>
          <p:cNvPr id="15" name="TextBox 14"/>
          <p:cNvSpPr txBox="1"/>
          <p:nvPr/>
        </p:nvSpPr>
        <p:spPr>
          <a:xfrm>
            <a:off x="326185" y="4814013"/>
            <a:ext cx="2083883" cy="369332"/>
          </a:xfrm>
          <a:prstGeom prst="rect">
            <a:avLst/>
          </a:prstGeom>
          <a:noFill/>
        </p:spPr>
        <p:txBody>
          <a:bodyPr wrap="square" rtlCol="0">
            <a:spAutoFit/>
          </a:bodyPr>
          <a:lstStyle/>
          <a:p>
            <a:r>
              <a:rPr lang="en-US" dirty="0" smtClean="0">
                <a:solidFill>
                  <a:schemeClr val="bg1">
                    <a:lumMod val="65000"/>
                  </a:schemeClr>
                </a:solidFill>
              </a:rPr>
              <a:t>Questions…</a:t>
            </a:r>
            <a:endParaRPr lang="en-US" dirty="0">
              <a:solidFill>
                <a:schemeClr val="bg1">
                  <a:lumMod val="65000"/>
                </a:schemeClr>
              </a:solidFill>
            </a:endParaRPr>
          </a:p>
        </p:txBody>
      </p:sp>
      <p:sp>
        <p:nvSpPr>
          <p:cNvPr id="16" name="TextBox 15"/>
          <p:cNvSpPr txBox="1"/>
          <p:nvPr/>
        </p:nvSpPr>
        <p:spPr>
          <a:xfrm>
            <a:off x="4634937" y="4814013"/>
            <a:ext cx="2083883" cy="369332"/>
          </a:xfrm>
          <a:prstGeom prst="rect">
            <a:avLst/>
          </a:prstGeom>
          <a:noFill/>
        </p:spPr>
        <p:txBody>
          <a:bodyPr wrap="square" rtlCol="0">
            <a:spAutoFit/>
          </a:bodyPr>
          <a:lstStyle/>
          <a:p>
            <a:r>
              <a:rPr lang="en-US" dirty="0" smtClean="0">
                <a:solidFill>
                  <a:schemeClr val="bg1">
                    <a:lumMod val="65000"/>
                  </a:schemeClr>
                </a:solidFill>
              </a:rPr>
              <a:t>Ideas…</a:t>
            </a:r>
            <a:endParaRPr lang="en-US" dirty="0">
              <a:solidFill>
                <a:schemeClr val="bg1">
                  <a:lumMod val="65000"/>
                </a:schemeClr>
              </a:solidFill>
            </a:endParaRPr>
          </a:p>
        </p:txBody>
      </p:sp>
      <p:sp>
        <p:nvSpPr>
          <p:cNvPr id="17" name="TextBox 16"/>
          <p:cNvSpPr txBox="1"/>
          <p:nvPr/>
        </p:nvSpPr>
        <p:spPr>
          <a:xfrm>
            <a:off x="5419836" y="2434749"/>
            <a:ext cx="3611378" cy="369332"/>
          </a:xfrm>
          <a:prstGeom prst="rect">
            <a:avLst/>
          </a:prstGeom>
          <a:noFill/>
        </p:spPr>
        <p:txBody>
          <a:bodyPr wrap="square" rtlCol="0">
            <a:spAutoFit/>
          </a:bodyPr>
          <a:lstStyle/>
          <a:p>
            <a:r>
              <a:rPr lang="en-US" dirty="0" smtClean="0"/>
              <a:t>4 minutes</a:t>
            </a:r>
            <a:endParaRPr lang="en-US" dirty="0"/>
          </a:p>
        </p:txBody>
      </p:sp>
      <p:sp>
        <p:nvSpPr>
          <p:cNvPr id="13" name="TextBox 12"/>
          <p:cNvSpPr txBox="1"/>
          <p:nvPr/>
        </p:nvSpPr>
        <p:spPr>
          <a:xfrm>
            <a:off x="247230" y="176558"/>
            <a:ext cx="8122676" cy="523220"/>
          </a:xfrm>
          <a:prstGeom prst="rect">
            <a:avLst/>
          </a:prstGeom>
          <a:noFill/>
        </p:spPr>
        <p:txBody>
          <a:bodyPr wrap="square" rtlCol="0">
            <a:spAutoFit/>
          </a:bodyPr>
          <a:lstStyle/>
          <a:p>
            <a:r>
              <a:rPr lang="en-US" sz="2800" b="1" u="sng" dirty="0" smtClean="0"/>
              <a:t>Build</a:t>
            </a:r>
            <a:r>
              <a:rPr lang="en-US" sz="2800" b="1" dirty="0" smtClean="0"/>
              <a:t> &amp; </a:t>
            </a:r>
            <a:r>
              <a:rPr lang="en-US" sz="2800" b="1" u="sng" dirty="0" smtClean="0"/>
              <a:t>test</a:t>
            </a:r>
            <a:r>
              <a:rPr lang="en-US" sz="2800" b="1" dirty="0" smtClean="0"/>
              <a:t>.</a:t>
            </a:r>
            <a:endParaRPr lang="en-US" sz="2800" b="1" dirty="0"/>
          </a:p>
        </p:txBody>
      </p:sp>
      <p:sp>
        <p:nvSpPr>
          <p:cNvPr id="18" name="TextBox 17"/>
          <p:cNvSpPr txBox="1"/>
          <p:nvPr/>
        </p:nvSpPr>
        <p:spPr>
          <a:xfrm>
            <a:off x="253968" y="1382838"/>
            <a:ext cx="5225405" cy="369332"/>
          </a:xfrm>
          <a:prstGeom prst="rect">
            <a:avLst/>
          </a:prstGeom>
          <a:noFill/>
        </p:spPr>
        <p:txBody>
          <a:bodyPr wrap="none" rtlCol="0">
            <a:spAutoFit/>
          </a:bodyPr>
          <a:lstStyle/>
          <a:p>
            <a:r>
              <a:rPr lang="en-US" dirty="0" smtClean="0">
                <a:solidFill>
                  <a:schemeClr val="bg1">
                    <a:lumMod val="65000"/>
                  </a:schemeClr>
                </a:solidFill>
              </a:rPr>
              <a:t>Make something that your partner can interact with….</a:t>
            </a:r>
            <a:endParaRPr lang="en-US" dirty="0">
              <a:solidFill>
                <a:schemeClr val="bg1">
                  <a:lumMod val="65000"/>
                </a:schemeClr>
              </a:solidFill>
            </a:endParaRPr>
          </a:p>
        </p:txBody>
      </p:sp>
      <p:sp>
        <p:nvSpPr>
          <p:cNvPr id="19" name="TextBox 18"/>
          <p:cNvSpPr txBox="1"/>
          <p:nvPr/>
        </p:nvSpPr>
        <p:spPr>
          <a:xfrm>
            <a:off x="247230" y="821303"/>
            <a:ext cx="7940179" cy="461665"/>
          </a:xfrm>
          <a:prstGeom prst="rect">
            <a:avLst/>
          </a:prstGeom>
          <a:noFill/>
        </p:spPr>
        <p:txBody>
          <a:bodyPr wrap="square" rtlCol="0">
            <a:spAutoFit/>
          </a:bodyPr>
          <a:lstStyle/>
          <a:p>
            <a:r>
              <a:rPr lang="en-US" sz="2400" b="1" dirty="0" smtClean="0"/>
              <a:t>7. Build your solution.</a:t>
            </a:r>
            <a:endParaRPr lang="en-US" sz="2400" b="1" dirty="0"/>
          </a:p>
        </p:txBody>
      </p:sp>
      <p:sp>
        <p:nvSpPr>
          <p:cNvPr id="20" name="TextBox 19"/>
          <p:cNvSpPr txBox="1"/>
          <p:nvPr/>
        </p:nvSpPr>
        <p:spPr>
          <a:xfrm>
            <a:off x="3207353" y="893104"/>
            <a:ext cx="1841302" cy="369332"/>
          </a:xfrm>
          <a:prstGeom prst="rect">
            <a:avLst/>
          </a:prstGeom>
          <a:noFill/>
        </p:spPr>
        <p:txBody>
          <a:bodyPr wrap="square" rtlCol="0">
            <a:spAutoFit/>
          </a:bodyPr>
          <a:lstStyle/>
          <a:p>
            <a:r>
              <a:rPr lang="en-US" dirty="0" smtClean="0"/>
              <a:t>10 min </a:t>
            </a:r>
            <a:r>
              <a:rPr lang="en-US" dirty="0" smtClean="0">
                <a:solidFill>
                  <a:schemeClr val="accent6">
                    <a:lumMod val="75000"/>
                  </a:schemeClr>
                </a:solidFill>
              </a:rPr>
              <a:t>(silently)</a:t>
            </a:r>
            <a:endParaRPr lang="en-US" dirty="0">
              <a:solidFill>
                <a:schemeClr val="accent6">
                  <a:lumMod val="75000"/>
                </a:schemeClr>
              </a:solidFill>
            </a:endParaRPr>
          </a:p>
        </p:txBody>
      </p:sp>
      <p:sp>
        <p:nvSpPr>
          <p:cNvPr id="21" name="Rounded Rectangle 20"/>
          <p:cNvSpPr/>
          <p:nvPr/>
        </p:nvSpPr>
        <p:spPr>
          <a:xfrm>
            <a:off x="247231" y="1349988"/>
            <a:ext cx="8725502" cy="657438"/>
          </a:xfrm>
          <a:prstGeom prst="roundRect">
            <a:avLst>
              <a:gd name="adj" fmla="val 12563"/>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0931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203" y="2868842"/>
            <a:ext cx="2718709" cy="369332"/>
          </a:xfrm>
          <a:prstGeom prst="rect">
            <a:avLst/>
          </a:prstGeom>
          <a:noFill/>
        </p:spPr>
        <p:txBody>
          <a:bodyPr wrap="square" rtlCol="0">
            <a:spAutoFit/>
          </a:bodyPr>
          <a:lstStyle/>
          <a:p>
            <a:r>
              <a:rPr lang="en-US" dirty="0" smtClean="0">
                <a:solidFill>
                  <a:schemeClr val="bg1">
                    <a:lumMod val="65000"/>
                  </a:schemeClr>
                </a:solidFill>
              </a:rPr>
              <a:t>What worked…</a:t>
            </a:r>
            <a:endParaRPr lang="en-US" dirty="0">
              <a:solidFill>
                <a:schemeClr val="bg1">
                  <a:lumMod val="65000"/>
                </a:schemeClr>
              </a:solidFill>
            </a:endParaRPr>
          </a:p>
        </p:txBody>
      </p:sp>
      <p:sp>
        <p:nvSpPr>
          <p:cNvPr id="9" name="TextBox 8"/>
          <p:cNvSpPr txBox="1"/>
          <p:nvPr/>
        </p:nvSpPr>
        <p:spPr>
          <a:xfrm>
            <a:off x="273419" y="2362980"/>
            <a:ext cx="7940179" cy="461665"/>
          </a:xfrm>
          <a:prstGeom prst="rect">
            <a:avLst/>
          </a:prstGeom>
          <a:noFill/>
        </p:spPr>
        <p:txBody>
          <a:bodyPr wrap="square" rtlCol="0">
            <a:spAutoFit/>
          </a:bodyPr>
          <a:lstStyle/>
          <a:p>
            <a:r>
              <a:rPr lang="en-US" sz="2400" b="1" dirty="0" smtClean="0"/>
              <a:t>8. Share your solution and get feedback.</a:t>
            </a:r>
            <a:endParaRPr lang="en-US" sz="2400" b="1" dirty="0"/>
          </a:p>
        </p:txBody>
      </p:sp>
      <p:sp>
        <p:nvSpPr>
          <p:cNvPr id="8" name="Rounded Rectangle 7"/>
          <p:cNvSpPr/>
          <p:nvPr/>
        </p:nvSpPr>
        <p:spPr>
          <a:xfrm>
            <a:off x="273419" y="2840473"/>
            <a:ext cx="4290879"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ounded Rectangle 9"/>
          <p:cNvSpPr/>
          <p:nvPr/>
        </p:nvSpPr>
        <p:spPr>
          <a:xfrm>
            <a:off x="4583749" y="2842470"/>
            <a:ext cx="4245521"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253968" y="4844374"/>
            <a:ext cx="4290879"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4564298" y="4844374"/>
            <a:ext cx="4245521"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83749" y="2882420"/>
            <a:ext cx="3389186" cy="369332"/>
          </a:xfrm>
          <a:prstGeom prst="rect">
            <a:avLst/>
          </a:prstGeom>
          <a:noFill/>
        </p:spPr>
        <p:txBody>
          <a:bodyPr wrap="square" rtlCol="0">
            <a:spAutoFit/>
          </a:bodyPr>
          <a:lstStyle/>
          <a:p>
            <a:r>
              <a:rPr lang="en-US" dirty="0" smtClean="0">
                <a:solidFill>
                  <a:schemeClr val="bg1">
                    <a:lumMod val="65000"/>
                  </a:schemeClr>
                </a:solidFill>
              </a:rPr>
              <a:t>What could be improved…</a:t>
            </a:r>
            <a:endParaRPr lang="en-US" dirty="0">
              <a:solidFill>
                <a:schemeClr val="bg1">
                  <a:lumMod val="65000"/>
                </a:schemeClr>
              </a:solidFill>
            </a:endParaRPr>
          </a:p>
        </p:txBody>
      </p:sp>
      <p:sp>
        <p:nvSpPr>
          <p:cNvPr id="15" name="TextBox 14"/>
          <p:cNvSpPr txBox="1"/>
          <p:nvPr/>
        </p:nvSpPr>
        <p:spPr>
          <a:xfrm>
            <a:off x="326185" y="4814013"/>
            <a:ext cx="2083883" cy="369332"/>
          </a:xfrm>
          <a:prstGeom prst="rect">
            <a:avLst/>
          </a:prstGeom>
          <a:noFill/>
        </p:spPr>
        <p:txBody>
          <a:bodyPr wrap="square" rtlCol="0">
            <a:spAutoFit/>
          </a:bodyPr>
          <a:lstStyle/>
          <a:p>
            <a:r>
              <a:rPr lang="en-US" dirty="0" smtClean="0">
                <a:solidFill>
                  <a:schemeClr val="bg1">
                    <a:lumMod val="65000"/>
                  </a:schemeClr>
                </a:solidFill>
              </a:rPr>
              <a:t>Questions…</a:t>
            </a:r>
            <a:endParaRPr lang="en-US" dirty="0">
              <a:solidFill>
                <a:schemeClr val="bg1">
                  <a:lumMod val="65000"/>
                </a:schemeClr>
              </a:solidFill>
            </a:endParaRPr>
          </a:p>
        </p:txBody>
      </p:sp>
      <p:sp>
        <p:nvSpPr>
          <p:cNvPr id="16" name="TextBox 15"/>
          <p:cNvSpPr txBox="1"/>
          <p:nvPr/>
        </p:nvSpPr>
        <p:spPr>
          <a:xfrm>
            <a:off x="4634937" y="4814013"/>
            <a:ext cx="2083883" cy="369332"/>
          </a:xfrm>
          <a:prstGeom prst="rect">
            <a:avLst/>
          </a:prstGeom>
          <a:noFill/>
        </p:spPr>
        <p:txBody>
          <a:bodyPr wrap="square" rtlCol="0">
            <a:spAutoFit/>
          </a:bodyPr>
          <a:lstStyle/>
          <a:p>
            <a:r>
              <a:rPr lang="en-US" dirty="0" smtClean="0">
                <a:solidFill>
                  <a:schemeClr val="bg1">
                    <a:lumMod val="65000"/>
                  </a:schemeClr>
                </a:solidFill>
              </a:rPr>
              <a:t>Ideas…</a:t>
            </a:r>
            <a:endParaRPr lang="en-US" dirty="0">
              <a:solidFill>
                <a:schemeClr val="bg1">
                  <a:lumMod val="65000"/>
                </a:schemeClr>
              </a:solidFill>
            </a:endParaRPr>
          </a:p>
        </p:txBody>
      </p:sp>
      <p:sp>
        <p:nvSpPr>
          <p:cNvPr id="17" name="TextBox 16"/>
          <p:cNvSpPr txBox="1"/>
          <p:nvPr/>
        </p:nvSpPr>
        <p:spPr>
          <a:xfrm>
            <a:off x="5419836" y="2434749"/>
            <a:ext cx="3611378" cy="369332"/>
          </a:xfrm>
          <a:prstGeom prst="rect">
            <a:avLst/>
          </a:prstGeom>
          <a:noFill/>
        </p:spPr>
        <p:txBody>
          <a:bodyPr wrap="square" rtlCol="0">
            <a:spAutoFit/>
          </a:bodyPr>
          <a:lstStyle/>
          <a:p>
            <a:r>
              <a:rPr lang="en-US" dirty="0" smtClean="0"/>
              <a:t>4 minutes</a:t>
            </a:r>
            <a:endParaRPr lang="en-US" dirty="0"/>
          </a:p>
        </p:txBody>
      </p:sp>
      <p:sp>
        <p:nvSpPr>
          <p:cNvPr id="13" name="TextBox 12"/>
          <p:cNvSpPr txBox="1"/>
          <p:nvPr/>
        </p:nvSpPr>
        <p:spPr>
          <a:xfrm>
            <a:off x="247230" y="176558"/>
            <a:ext cx="8122676" cy="523220"/>
          </a:xfrm>
          <a:prstGeom prst="rect">
            <a:avLst/>
          </a:prstGeom>
          <a:noFill/>
        </p:spPr>
        <p:txBody>
          <a:bodyPr wrap="square" rtlCol="0">
            <a:spAutoFit/>
          </a:bodyPr>
          <a:lstStyle/>
          <a:p>
            <a:r>
              <a:rPr lang="en-US" sz="2800" b="1" u="sng" dirty="0" smtClean="0"/>
              <a:t>Build</a:t>
            </a:r>
            <a:r>
              <a:rPr lang="en-US" sz="2800" b="1" dirty="0" smtClean="0"/>
              <a:t> &amp; </a:t>
            </a:r>
            <a:r>
              <a:rPr lang="en-US" sz="2800" b="1" u="sng" dirty="0" smtClean="0"/>
              <a:t>test</a:t>
            </a:r>
            <a:r>
              <a:rPr lang="en-US" sz="2800" b="1" dirty="0" smtClean="0"/>
              <a:t>.</a:t>
            </a:r>
            <a:endParaRPr lang="en-US" sz="2800" b="1" dirty="0"/>
          </a:p>
        </p:txBody>
      </p:sp>
      <p:sp>
        <p:nvSpPr>
          <p:cNvPr id="18" name="TextBox 17"/>
          <p:cNvSpPr txBox="1"/>
          <p:nvPr/>
        </p:nvSpPr>
        <p:spPr>
          <a:xfrm>
            <a:off x="253968" y="1382838"/>
            <a:ext cx="5225405" cy="369332"/>
          </a:xfrm>
          <a:prstGeom prst="rect">
            <a:avLst/>
          </a:prstGeom>
          <a:noFill/>
        </p:spPr>
        <p:txBody>
          <a:bodyPr wrap="none" rtlCol="0">
            <a:spAutoFit/>
          </a:bodyPr>
          <a:lstStyle/>
          <a:p>
            <a:r>
              <a:rPr lang="en-US" dirty="0" smtClean="0">
                <a:solidFill>
                  <a:schemeClr val="bg1">
                    <a:lumMod val="65000"/>
                  </a:schemeClr>
                </a:solidFill>
              </a:rPr>
              <a:t>Make something that your partner can interact with….</a:t>
            </a:r>
            <a:endParaRPr lang="en-US" dirty="0">
              <a:solidFill>
                <a:schemeClr val="bg1">
                  <a:lumMod val="65000"/>
                </a:schemeClr>
              </a:solidFill>
            </a:endParaRPr>
          </a:p>
        </p:txBody>
      </p:sp>
      <p:sp>
        <p:nvSpPr>
          <p:cNvPr id="19" name="TextBox 18"/>
          <p:cNvSpPr txBox="1"/>
          <p:nvPr/>
        </p:nvSpPr>
        <p:spPr>
          <a:xfrm>
            <a:off x="247230" y="821303"/>
            <a:ext cx="7940179" cy="461665"/>
          </a:xfrm>
          <a:prstGeom prst="rect">
            <a:avLst/>
          </a:prstGeom>
          <a:noFill/>
        </p:spPr>
        <p:txBody>
          <a:bodyPr wrap="square" rtlCol="0">
            <a:spAutoFit/>
          </a:bodyPr>
          <a:lstStyle/>
          <a:p>
            <a:r>
              <a:rPr lang="en-US" sz="2400" b="1" dirty="0" smtClean="0"/>
              <a:t>7. Build your solution.</a:t>
            </a:r>
            <a:endParaRPr lang="en-US" sz="2400" b="1" dirty="0"/>
          </a:p>
        </p:txBody>
      </p:sp>
      <p:sp>
        <p:nvSpPr>
          <p:cNvPr id="20" name="TextBox 19"/>
          <p:cNvSpPr txBox="1"/>
          <p:nvPr/>
        </p:nvSpPr>
        <p:spPr>
          <a:xfrm>
            <a:off x="3207353" y="893104"/>
            <a:ext cx="1841302" cy="369332"/>
          </a:xfrm>
          <a:prstGeom prst="rect">
            <a:avLst/>
          </a:prstGeom>
          <a:noFill/>
        </p:spPr>
        <p:txBody>
          <a:bodyPr wrap="square" rtlCol="0">
            <a:spAutoFit/>
          </a:bodyPr>
          <a:lstStyle/>
          <a:p>
            <a:r>
              <a:rPr lang="en-US" dirty="0" smtClean="0"/>
              <a:t>10 min </a:t>
            </a:r>
            <a:r>
              <a:rPr lang="en-US" dirty="0" smtClean="0">
                <a:solidFill>
                  <a:schemeClr val="accent6">
                    <a:lumMod val="75000"/>
                  </a:schemeClr>
                </a:solidFill>
              </a:rPr>
              <a:t>(silently)</a:t>
            </a:r>
            <a:endParaRPr lang="en-US" dirty="0">
              <a:solidFill>
                <a:schemeClr val="accent6">
                  <a:lumMod val="75000"/>
                </a:schemeClr>
              </a:solidFill>
            </a:endParaRPr>
          </a:p>
        </p:txBody>
      </p:sp>
      <p:sp>
        <p:nvSpPr>
          <p:cNvPr id="21" name="Rounded Rectangle 20"/>
          <p:cNvSpPr/>
          <p:nvPr/>
        </p:nvSpPr>
        <p:spPr>
          <a:xfrm>
            <a:off x="247231" y="1349988"/>
            <a:ext cx="8725502" cy="657438"/>
          </a:xfrm>
          <a:prstGeom prst="roundRect">
            <a:avLst>
              <a:gd name="adj" fmla="val 12563"/>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Text Box 12"/>
          <p:cNvSpPr txBox="1">
            <a:spLocks noChangeArrowheads="1"/>
          </p:cNvSpPr>
          <p:nvPr/>
        </p:nvSpPr>
        <p:spPr bwMode="auto">
          <a:xfrm>
            <a:off x="5165158" y="3211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09</a:t>
            </a:r>
            <a:endParaRPr lang="en-US" sz="7200" b="1" dirty="0">
              <a:solidFill>
                <a:srgbClr val="8EB4E3"/>
              </a:solidFill>
              <a:latin typeface="Verdana" charset="0"/>
            </a:endParaRPr>
          </a:p>
        </p:txBody>
      </p:sp>
      <p:sp>
        <p:nvSpPr>
          <p:cNvPr id="23" name="Oval 22"/>
          <p:cNvSpPr>
            <a:spLocks noChangeArrowheads="1"/>
          </p:cNvSpPr>
          <p:nvPr/>
        </p:nvSpPr>
        <p:spPr bwMode="auto">
          <a:xfrm>
            <a:off x="6733512" y="38368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4" name="Oval 23"/>
          <p:cNvSpPr>
            <a:spLocks noChangeArrowheads="1"/>
          </p:cNvSpPr>
          <p:nvPr/>
        </p:nvSpPr>
        <p:spPr bwMode="auto">
          <a:xfrm>
            <a:off x="6733512" y="75993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5" name="Text Box 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6" name="Text Box 7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7" name="Text Box 7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8" name="Text Box 7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9" name="Text Box 7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0" name="Text Box 7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1" name="Text Box 8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2" name="Text Box 8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3" name="Text Box 8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34" name="Text Box 8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35" name="Text Box 8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6" name="Text Box 8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7" name="Text Box 8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8" name="Text Box 8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9" name="Text Box 8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0" name="Text Box 8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1" name="Text Box 9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2" name="Text Box 9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3" name="Text Box 9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4" name="Text Box 9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5" name="Text Box 9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6" name="Text Box 9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7" name="Text Box 9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8" name="Text Box 9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9" name="Text Box 9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0" name="Text Box 9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1" name="Text Box 10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2" name="Text Box 10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3" name="Text Box 10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4" name="Text Box 10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5" name="Text Box 10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6" name="Text Box 10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7" name="Text Box 10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8" name="Text Box 10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9" name="Text Box 10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0" name="Text Box 11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1" name="Text Box 11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2" name="Text Box 11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3" name="Text Box 11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4" name="Text Box 11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5" name="Text Box 11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6" name="Text Box 1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7" name="Text Box 11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8" name="Text Box 11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9" name="Text Box 11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0" name="Text Box 12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1" name="Text Box 12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2" name="Text Box 12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3" name="Text Box 12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4" name="Text Box 12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5" name="Text Box 12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6" name="Text Box 12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7" name="Text Box 12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8" name="Text Box 12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9" name="Text Box 12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0" name="Text Box 13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1" name="Text Box 13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2" name="Text Box 13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3" name="Text Box 13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4" name="Text Box 13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307598052"/>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6"/>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7"/>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8"/>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9"/>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0"/>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1"/>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2"/>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5"/>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6"/>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7"/>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8"/>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9"/>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0"/>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1"/>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2"/>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3"/>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4"/>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5"/>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6"/>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7"/>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8"/>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9"/>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0"/>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1"/>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2"/>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3"/>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4"/>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5"/>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6"/>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7"/>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8"/>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9"/>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0"/>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1"/>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2"/>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3"/>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4"/>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5"/>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6"/>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7"/>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8"/>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9"/>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0"/>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1"/>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3"/>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4"/>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5"/>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6"/>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7"/>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8"/>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9"/>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0"/>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1"/>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2"/>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3"/>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dissolve">
                                      <p:cBhvr>
                                        <p:cTn id="1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203" y="2868842"/>
            <a:ext cx="2718709" cy="369332"/>
          </a:xfrm>
          <a:prstGeom prst="rect">
            <a:avLst/>
          </a:prstGeom>
          <a:noFill/>
        </p:spPr>
        <p:txBody>
          <a:bodyPr wrap="square" rtlCol="0">
            <a:spAutoFit/>
          </a:bodyPr>
          <a:lstStyle/>
          <a:p>
            <a:r>
              <a:rPr lang="en-US" dirty="0" smtClean="0">
                <a:solidFill>
                  <a:schemeClr val="bg1">
                    <a:lumMod val="65000"/>
                  </a:schemeClr>
                </a:solidFill>
              </a:rPr>
              <a:t>What worked…</a:t>
            </a:r>
            <a:endParaRPr lang="en-US" dirty="0">
              <a:solidFill>
                <a:schemeClr val="bg1">
                  <a:lumMod val="65000"/>
                </a:schemeClr>
              </a:solidFill>
            </a:endParaRPr>
          </a:p>
        </p:txBody>
      </p:sp>
      <p:sp>
        <p:nvSpPr>
          <p:cNvPr id="9" name="TextBox 8"/>
          <p:cNvSpPr txBox="1"/>
          <p:nvPr/>
        </p:nvSpPr>
        <p:spPr>
          <a:xfrm>
            <a:off x="273419" y="2362980"/>
            <a:ext cx="7940179" cy="461665"/>
          </a:xfrm>
          <a:prstGeom prst="rect">
            <a:avLst/>
          </a:prstGeom>
          <a:noFill/>
        </p:spPr>
        <p:txBody>
          <a:bodyPr wrap="square" rtlCol="0">
            <a:spAutoFit/>
          </a:bodyPr>
          <a:lstStyle/>
          <a:p>
            <a:r>
              <a:rPr lang="en-US" sz="2400" b="1" dirty="0" smtClean="0"/>
              <a:t>8. Share your solution and get feedback.</a:t>
            </a:r>
            <a:endParaRPr lang="en-US" sz="2400" b="1" dirty="0"/>
          </a:p>
        </p:txBody>
      </p:sp>
      <p:sp>
        <p:nvSpPr>
          <p:cNvPr id="8" name="Rounded Rectangle 7"/>
          <p:cNvSpPr/>
          <p:nvPr/>
        </p:nvSpPr>
        <p:spPr>
          <a:xfrm>
            <a:off x="273419" y="2840473"/>
            <a:ext cx="4290879"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ounded Rectangle 9"/>
          <p:cNvSpPr/>
          <p:nvPr/>
        </p:nvSpPr>
        <p:spPr>
          <a:xfrm>
            <a:off x="4583749" y="2842470"/>
            <a:ext cx="4245521"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253968" y="4844374"/>
            <a:ext cx="4290879"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4564298" y="4844374"/>
            <a:ext cx="4245521"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83749" y="2882420"/>
            <a:ext cx="3389186" cy="369332"/>
          </a:xfrm>
          <a:prstGeom prst="rect">
            <a:avLst/>
          </a:prstGeom>
          <a:noFill/>
        </p:spPr>
        <p:txBody>
          <a:bodyPr wrap="square" rtlCol="0">
            <a:spAutoFit/>
          </a:bodyPr>
          <a:lstStyle/>
          <a:p>
            <a:r>
              <a:rPr lang="en-US" dirty="0" smtClean="0">
                <a:solidFill>
                  <a:schemeClr val="bg1">
                    <a:lumMod val="65000"/>
                  </a:schemeClr>
                </a:solidFill>
              </a:rPr>
              <a:t>What could be improved…</a:t>
            </a:r>
            <a:endParaRPr lang="en-US" dirty="0">
              <a:solidFill>
                <a:schemeClr val="bg1">
                  <a:lumMod val="65000"/>
                </a:schemeClr>
              </a:solidFill>
            </a:endParaRPr>
          </a:p>
        </p:txBody>
      </p:sp>
      <p:sp>
        <p:nvSpPr>
          <p:cNvPr id="15" name="TextBox 14"/>
          <p:cNvSpPr txBox="1"/>
          <p:nvPr/>
        </p:nvSpPr>
        <p:spPr>
          <a:xfrm>
            <a:off x="326185" y="4814013"/>
            <a:ext cx="2083883" cy="369332"/>
          </a:xfrm>
          <a:prstGeom prst="rect">
            <a:avLst/>
          </a:prstGeom>
          <a:noFill/>
        </p:spPr>
        <p:txBody>
          <a:bodyPr wrap="square" rtlCol="0">
            <a:spAutoFit/>
          </a:bodyPr>
          <a:lstStyle/>
          <a:p>
            <a:r>
              <a:rPr lang="en-US" dirty="0" smtClean="0">
                <a:solidFill>
                  <a:schemeClr val="bg1">
                    <a:lumMod val="65000"/>
                  </a:schemeClr>
                </a:solidFill>
              </a:rPr>
              <a:t>Questions…</a:t>
            </a:r>
            <a:endParaRPr lang="en-US" dirty="0">
              <a:solidFill>
                <a:schemeClr val="bg1">
                  <a:lumMod val="65000"/>
                </a:schemeClr>
              </a:solidFill>
            </a:endParaRPr>
          </a:p>
        </p:txBody>
      </p:sp>
      <p:sp>
        <p:nvSpPr>
          <p:cNvPr id="16" name="TextBox 15"/>
          <p:cNvSpPr txBox="1"/>
          <p:nvPr/>
        </p:nvSpPr>
        <p:spPr>
          <a:xfrm>
            <a:off x="4634937" y="4814013"/>
            <a:ext cx="2083883" cy="369332"/>
          </a:xfrm>
          <a:prstGeom prst="rect">
            <a:avLst/>
          </a:prstGeom>
          <a:noFill/>
        </p:spPr>
        <p:txBody>
          <a:bodyPr wrap="square" rtlCol="0">
            <a:spAutoFit/>
          </a:bodyPr>
          <a:lstStyle/>
          <a:p>
            <a:r>
              <a:rPr lang="en-US" dirty="0" smtClean="0">
                <a:solidFill>
                  <a:schemeClr val="bg1">
                    <a:lumMod val="65000"/>
                  </a:schemeClr>
                </a:solidFill>
              </a:rPr>
              <a:t>Ideas…</a:t>
            </a:r>
            <a:endParaRPr lang="en-US" dirty="0">
              <a:solidFill>
                <a:schemeClr val="bg1">
                  <a:lumMod val="65000"/>
                </a:schemeClr>
              </a:solidFill>
            </a:endParaRPr>
          </a:p>
        </p:txBody>
      </p:sp>
      <p:sp>
        <p:nvSpPr>
          <p:cNvPr id="17" name="TextBox 16"/>
          <p:cNvSpPr txBox="1"/>
          <p:nvPr/>
        </p:nvSpPr>
        <p:spPr>
          <a:xfrm>
            <a:off x="5419836" y="2434749"/>
            <a:ext cx="3611378" cy="369332"/>
          </a:xfrm>
          <a:prstGeom prst="rect">
            <a:avLst/>
          </a:prstGeom>
          <a:noFill/>
        </p:spPr>
        <p:txBody>
          <a:bodyPr wrap="square" rtlCol="0">
            <a:spAutoFit/>
          </a:bodyPr>
          <a:lstStyle/>
          <a:p>
            <a:r>
              <a:rPr lang="en-US" dirty="0" smtClean="0"/>
              <a:t>4 minutes</a:t>
            </a:r>
            <a:endParaRPr lang="en-US" dirty="0"/>
          </a:p>
        </p:txBody>
      </p:sp>
      <p:sp>
        <p:nvSpPr>
          <p:cNvPr id="13" name="TextBox 12"/>
          <p:cNvSpPr txBox="1"/>
          <p:nvPr/>
        </p:nvSpPr>
        <p:spPr>
          <a:xfrm>
            <a:off x="247230" y="176558"/>
            <a:ext cx="8122676" cy="523220"/>
          </a:xfrm>
          <a:prstGeom prst="rect">
            <a:avLst/>
          </a:prstGeom>
          <a:noFill/>
        </p:spPr>
        <p:txBody>
          <a:bodyPr wrap="square" rtlCol="0">
            <a:spAutoFit/>
          </a:bodyPr>
          <a:lstStyle/>
          <a:p>
            <a:r>
              <a:rPr lang="en-US" sz="2800" b="1" u="sng" dirty="0" smtClean="0"/>
              <a:t>Build</a:t>
            </a:r>
            <a:r>
              <a:rPr lang="en-US" sz="2800" b="1" dirty="0" smtClean="0"/>
              <a:t> &amp; </a:t>
            </a:r>
            <a:r>
              <a:rPr lang="en-US" sz="2800" b="1" u="sng" dirty="0" smtClean="0"/>
              <a:t>test</a:t>
            </a:r>
            <a:r>
              <a:rPr lang="en-US" sz="2800" b="1" dirty="0" smtClean="0"/>
              <a:t>.</a:t>
            </a:r>
            <a:endParaRPr lang="en-US" sz="2800" b="1" dirty="0"/>
          </a:p>
        </p:txBody>
      </p:sp>
      <p:sp>
        <p:nvSpPr>
          <p:cNvPr id="18" name="TextBox 17"/>
          <p:cNvSpPr txBox="1"/>
          <p:nvPr/>
        </p:nvSpPr>
        <p:spPr>
          <a:xfrm>
            <a:off x="253968" y="1382838"/>
            <a:ext cx="5225405" cy="369332"/>
          </a:xfrm>
          <a:prstGeom prst="rect">
            <a:avLst/>
          </a:prstGeom>
          <a:noFill/>
        </p:spPr>
        <p:txBody>
          <a:bodyPr wrap="none" rtlCol="0">
            <a:spAutoFit/>
          </a:bodyPr>
          <a:lstStyle/>
          <a:p>
            <a:r>
              <a:rPr lang="en-US" dirty="0" smtClean="0">
                <a:solidFill>
                  <a:schemeClr val="bg1">
                    <a:lumMod val="65000"/>
                  </a:schemeClr>
                </a:solidFill>
              </a:rPr>
              <a:t>Make something that your partner can interact with….</a:t>
            </a:r>
            <a:endParaRPr lang="en-US" dirty="0">
              <a:solidFill>
                <a:schemeClr val="bg1">
                  <a:lumMod val="65000"/>
                </a:schemeClr>
              </a:solidFill>
            </a:endParaRPr>
          </a:p>
        </p:txBody>
      </p:sp>
      <p:sp>
        <p:nvSpPr>
          <p:cNvPr id="19" name="TextBox 18"/>
          <p:cNvSpPr txBox="1"/>
          <p:nvPr/>
        </p:nvSpPr>
        <p:spPr>
          <a:xfrm>
            <a:off x="247230" y="821303"/>
            <a:ext cx="7940179" cy="461665"/>
          </a:xfrm>
          <a:prstGeom prst="rect">
            <a:avLst/>
          </a:prstGeom>
          <a:noFill/>
        </p:spPr>
        <p:txBody>
          <a:bodyPr wrap="square" rtlCol="0">
            <a:spAutoFit/>
          </a:bodyPr>
          <a:lstStyle/>
          <a:p>
            <a:r>
              <a:rPr lang="en-US" sz="2400" b="1" dirty="0" smtClean="0"/>
              <a:t>7. Build your solution.</a:t>
            </a:r>
            <a:endParaRPr lang="en-US" sz="2400" b="1" dirty="0"/>
          </a:p>
        </p:txBody>
      </p:sp>
      <p:sp>
        <p:nvSpPr>
          <p:cNvPr id="20" name="TextBox 19"/>
          <p:cNvSpPr txBox="1"/>
          <p:nvPr/>
        </p:nvSpPr>
        <p:spPr>
          <a:xfrm>
            <a:off x="3207353" y="893104"/>
            <a:ext cx="1841302" cy="369332"/>
          </a:xfrm>
          <a:prstGeom prst="rect">
            <a:avLst/>
          </a:prstGeom>
          <a:noFill/>
        </p:spPr>
        <p:txBody>
          <a:bodyPr wrap="square" rtlCol="0">
            <a:spAutoFit/>
          </a:bodyPr>
          <a:lstStyle/>
          <a:p>
            <a:r>
              <a:rPr lang="en-US" dirty="0" smtClean="0"/>
              <a:t>10 min </a:t>
            </a:r>
            <a:r>
              <a:rPr lang="en-US" dirty="0" smtClean="0">
                <a:solidFill>
                  <a:schemeClr val="accent6">
                    <a:lumMod val="75000"/>
                  </a:schemeClr>
                </a:solidFill>
              </a:rPr>
              <a:t>(silently)</a:t>
            </a:r>
            <a:endParaRPr lang="en-US" dirty="0">
              <a:solidFill>
                <a:schemeClr val="accent6">
                  <a:lumMod val="75000"/>
                </a:schemeClr>
              </a:solidFill>
            </a:endParaRPr>
          </a:p>
        </p:txBody>
      </p:sp>
      <p:sp>
        <p:nvSpPr>
          <p:cNvPr id="21" name="Rounded Rectangle 20"/>
          <p:cNvSpPr/>
          <p:nvPr/>
        </p:nvSpPr>
        <p:spPr>
          <a:xfrm>
            <a:off x="247231" y="1349988"/>
            <a:ext cx="8725502" cy="657438"/>
          </a:xfrm>
          <a:prstGeom prst="roundRect">
            <a:avLst>
              <a:gd name="adj" fmla="val 12563"/>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Text Box 12"/>
          <p:cNvSpPr txBox="1">
            <a:spLocks noChangeArrowheads="1"/>
          </p:cNvSpPr>
          <p:nvPr/>
        </p:nvSpPr>
        <p:spPr bwMode="auto">
          <a:xfrm>
            <a:off x="5165158" y="3211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08</a:t>
            </a:r>
            <a:endParaRPr lang="en-US" sz="7200" b="1" dirty="0">
              <a:solidFill>
                <a:srgbClr val="8EB4E3"/>
              </a:solidFill>
              <a:latin typeface="Verdana" charset="0"/>
            </a:endParaRPr>
          </a:p>
        </p:txBody>
      </p:sp>
      <p:sp>
        <p:nvSpPr>
          <p:cNvPr id="23" name="Oval 22"/>
          <p:cNvSpPr>
            <a:spLocks noChangeArrowheads="1"/>
          </p:cNvSpPr>
          <p:nvPr/>
        </p:nvSpPr>
        <p:spPr bwMode="auto">
          <a:xfrm>
            <a:off x="6733512" y="38368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4" name="Oval 23"/>
          <p:cNvSpPr>
            <a:spLocks noChangeArrowheads="1"/>
          </p:cNvSpPr>
          <p:nvPr/>
        </p:nvSpPr>
        <p:spPr bwMode="auto">
          <a:xfrm>
            <a:off x="6733512" y="75993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5" name="Text Box 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6" name="Text Box 7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7" name="Text Box 7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8" name="Text Box 7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9" name="Text Box 7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0" name="Text Box 7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1" name="Text Box 8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2" name="Text Box 8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3" name="Text Box 8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34" name="Text Box 8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35" name="Text Box 8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6" name="Text Box 8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7" name="Text Box 8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8" name="Text Box 8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9" name="Text Box 8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0" name="Text Box 8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1" name="Text Box 9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2" name="Text Box 9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3" name="Text Box 9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4" name="Text Box 9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5" name="Text Box 9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6" name="Text Box 9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7" name="Text Box 9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8" name="Text Box 9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9" name="Text Box 9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0" name="Text Box 9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1" name="Text Box 10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2" name="Text Box 10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3" name="Text Box 10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4" name="Text Box 10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5" name="Text Box 10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6" name="Text Box 10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7" name="Text Box 10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8" name="Text Box 10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9" name="Text Box 10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0" name="Text Box 11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1" name="Text Box 11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2" name="Text Box 11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3" name="Text Box 11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4" name="Text Box 11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5" name="Text Box 11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6" name="Text Box 1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7" name="Text Box 11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8" name="Text Box 11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9" name="Text Box 11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0" name="Text Box 12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1" name="Text Box 12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2" name="Text Box 12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3" name="Text Box 12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4" name="Text Box 12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5" name="Text Box 12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6" name="Text Box 12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7" name="Text Box 12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8" name="Text Box 12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9" name="Text Box 12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0" name="Text Box 13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1" name="Text Box 13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2" name="Text Box 13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3" name="Text Box 13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4" name="Text Box 13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16832868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6"/>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7"/>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8"/>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9"/>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0"/>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1"/>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2"/>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5"/>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6"/>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7"/>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8"/>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9"/>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0"/>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1"/>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2"/>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3"/>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4"/>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5"/>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6"/>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7"/>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8"/>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9"/>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0"/>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1"/>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2"/>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3"/>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4"/>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5"/>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6"/>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7"/>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8"/>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9"/>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0"/>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1"/>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2"/>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3"/>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4"/>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5"/>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6"/>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7"/>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8"/>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9"/>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0"/>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1"/>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3"/>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4"/>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5"/>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6"/>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7"/>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8"/>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9"/>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0"/>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1"/>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2"/>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3"/>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dissolve">
                                      <p:cBhvr>
                                        <p:cTn id="1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203" y="2868842"/>
            <a:ext cx="2718709" cy="369332"/>
          </a:xfrm>
          <a:prstGeom prst="rect">
            <a:avLst/>
          </a:prstGeom>
          <a:noFill/>
        </p:spPr>
        <p:txBody>
          <a:bodyPr wrap="square" rtlCol="0">
            <a:spAutoFit/>
          </a:bodyPr>
          <a:lstStyle/>
          <a:p>
            <a:r>
              <a:rPr lang="en-US" dirty="0" smtClean="0">
                <a:solidFill>
                  <a:schemeClr val="bg1">
                    <a:lumMod val="65000"/>
                  </a:schemeClr>
                </a:solidFill>
              </a:rPr>
              <a:t>What worked…</a:t>
            </a:r>
            <a:endParaRPr lang="en-US" dirty="0">
              <a:solidFill>
                <a:schemeClr val="bg1">
                  <a:lumMod val="65000"/>
                </a:schemeClr>
              </a:solidFill>
            </a:endParaRPr>
          </a:p>
        </p:txBody>
      </p:sp>
      <p:sp>
        <p:nvSpPr>
          <p:cNvPr id="9" name="TextBox 8"/>
          <p:cNvSpPr txBox="1"/>
          <p:nvPr/>
        </p:nvSpPr>
        <p:spPr>
          <a:xfrm>
            <a:off x="273419" y="2362980"/>
            <a:ext cx="7940179" cy="461665"/>
          </a:xfrm>
          <a:prstGeom prst="rect">
            <a:avLst/>
          </a:prstGeom>
          <a:noFill/>
        </p:spPr>
        <p:txBody>
          <a:bodyPr wrap="square" rtlCol="0">
            <a:spAutoFit/>
          </a:bodyPr>
          <a:lstStyle/>
          <a:p>
            <a:r>
              <a:rPr lang="en-US" sz="2400" b="1" dirty="0" smtClean="0"/>
              <a:t>8. Share your solution and get feedback.</a:t>
            </a:r>
            <a:endParaRPr lang="en-US" sz="2400" b="1" dirty="0"/>
          </a:p>
        </p:txBody>
      </p:sp>
      <p:sp>
        <p:nvSpPr>
          <p:cNvPr id="8" name="Rounded Rectangle 7"/>
          <p:cNvSpPr/>
          <p:nvPr/>
        </p:nvSpPr>
        <p:spPr>
          <a:xfrm>
            <a:off x="273419" y="2840473"/>
            <a:ext cx="4290879"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ounded Rectangle 9"/>
          <p:cNvSpPr/>
          <p:nvPr/>
        </p:nvSpPr>
        <p:spPr>
          <a:xfrm>
            <a:off x="4583749" y="2842470"/>
            <a:ext cx="4245521"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253968" y="4844374"/>
            <a:ext cx="4290879"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4564298" y="4844374"/>
            <a:ext cx="4245521"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83749" y="2882420"/>
            <a:ext cx="3389186" cy="369332"/>
          </a:xfrm>
          <a:prstGeom prst="rect">
            <a:avLst/>
          </a:prstGeom>
          <a:noFill/>
        </p:spPr>
        <p:txBody>
          <a:bodyPr wrap="square" rtlCol="0">
            <a:spAutoFit/>
          </a:bodyPr>
          <a:lstStyle/>
          <a:p>
            <a:r>
              <a:rPr lang="en-US" dirty="0" smtClean="0">
                <a:solidFill>
                  <a:schemeClr val="bg1">
                    <a:lumMod val="65000"/>
                  </a:schemeClr>
                </a:solidFill>
              </a:rPr>
              <a:t>What could be improved…</a:t>
            </a:r>
            <a:endParaRPr lang="en-US" dirty="0">
              <a:solidFill>
                <a:schemeClr val="bg1">
                  <a:lumMod val="65000"/>
                </a:schemeClr>
              </a:solidFill>
            </a:endParaRPr>
          </a:p>
        </p:txBody>
      </p:sp>
      <p:sp>
        <p:nvSpPr>
          <p:cNvPr id="15" name="TextBox 14"/>
          <p:cNvSpPr txBox="1"/>
          <p:nvPr/>
        </p:nvSpPr>
        <p:spPr>
          <a:xfrm>
            <a:off x="326185" y="4814013"/>
            <a:ext cx="2083883" cy="369332"/>
          </a:xfrm>
          <a:prstGeom prst="rect">
            <a:avLst/>
          </a:prstGeom>
          <a:noFill/>
        </p:spPr>
        <p:txBody>
          <a:bodyPr wrap="square" rtlCol="0">
            <a:spAutoFit/>
          </a:bodyPr>
          <a:lstStyle/>
          <a:p>
            <a:r>
              <a:rPr lang="en-US" dirty="0" smtClean="0">
                <a:solidFill>
                  <a:schemeClr val="bg1">
                    <a:lumMod val="65000"/>
                  </a:schemeClr>
                </a:solidFill>
              </a:rPr>
              <a:t>Questions…</a:t>
            </a:r>
            <a:endParaRPr lang="en-US" dirty="0">
              <a:solidFill>
                <a:schemeClr val="bg1">
                  <a:lumMod val="65000"/>
                </a:schemeClr>
              </a:solidFill>
            </a:endParaRPr>
          </a:p>
        </p:txBody>
      </p:sp>
      <p:sp>
        <p:nvSpPr>
          <p:cNvPr id="16" name="TextBox 15"/>
          <p:cNvSpPr txBox="1"/>
          <p:nvPr/>
        </p:nvSpPr>
        <p:spPr>
          <a:xfrm>
            <a:off x="4634937" y="4814013"/>
            <a:ext cx="2083883" cy="369332"/>
          </a:xfrm>
          <a:prstGeom prst="rect">
            <a:avLst/>
          </a:prstGeom>
          <a:noFill/>
        </p:spPr>
        <p:txBody>
          <a:bodyPr wrap="square" rtlCol="0">
            <a:spAutoFit/>
          </a:bodyPr>
          <a:lstStyle/>
          <a:p>
            <a:r>
              <a:rPr lang="en-US" dirty="0" smtClean="0">
                <a:solidFill>
                  <a:schemeClr val="bg1">
                    <a:lumMod val="65000"/>
                  </a:schemeClr>
                </a:solidFill>
              </a:rPr>
              <a:t>Ideas…</a:t>
            </a:r>
            <a:endParaRPr lang="en-US" dirty="0">
              <a:solidFill>
                <a:schemeClr val="bg1">
                  <a:lumMod val="65000"/>
                </a:schemeClr>
              </a:solidFill>
            </a:endParaRPr>
          </a:p>
        </p:txBody>
      </p:sp>
      <p:sp>
        <p:nvSpPr>
          <p:cNvPr id="17" name="TextBox 16"/>
          <p:cNvSpPr txBox="1"/>
          <p:nvPr/>
        </p:nvSpPr>
        <p:spPr>
          <a:xfrm>
            <a:off x="5419836" y="2434749"/>
            <a:ext cx="3611378" cy="369332"/>
          </a:xfrm>
          <a:prstGeom prst="rect">
            <a:avLst/>
          </a:prstGeom>
          <a:noFill/>
        </p:spPr>
        <p:txBody>
          <a:bodyPr wrap="square" rtlCol="0">
            <a:spAutoFit/>
          </a:bodyPr>
          <a:lstStyle/>
          <a:p>
            <a:r>
              <a:rPr lang="en-US" dirty="0" smtClean="0"/>
              <a:t>4 minutes</a:t>
            </a:r>
            <a:endParaRPr lang="en-US" dirty="0"/>
          </a:p>
        </p:txBody>
      </p:sp>
      <p:sp>
        <p:nvSpPr>
          <p:cNvPr id="13" name="TextBox 12"/>
          <p:cNvSpPr txBox="1"/>
          <p:nvPr/>
        </p:nvSpPr>
        <p:spPr>
          <a:xfrm>
            <a:off x="247230" y="176558"/>
            <a:ext cx="8122676" cy="523220"/>
          </a:xfrm>
          <a:prstGeom prst="rect">
            <a:avLst/>
          </a:prstGeom>
          <a:noFill/>
        </p:spPr>
        <p:txBody>
          <a:bodyPr wrap="square" rtlCol="0">
            <a:spAutoFit/>
          </a:bodyPr>
          <a:lstStyle/>
          <a:p>
            <a:r>
              <a:rPr lang="en-US" sz="2800" b="1" u="sng" dirty="0" smtClean="0"/>
              <a:t>Build</a:t>
            </a:r>
            <a:r>
              <a:rPr lang="en-US" sz="2800" b="1" dirty="0" smtClean="0"/>
              <a:t> &amp; </a:t>
            </a:r>
            <a:r>
              <a:rPr lang="en-US" sz="2800" b="1" u="sng" dirty="0" smtClean="0"/>
              <a:t>test</a:t>
            </a:r>
            <a:r>
              <a:rPr lang="en-US" sz="2800" b="1" dirty="0" smtClean="0"/>
              <a:t>.</a:t>
            </a:r>
            <a:endParaRPr lang="en-US" sz="2800" b="1" dirty="0"/>
          </a:p>
        </p:txBody>
      </p:sp>
      <p:sp>
        <p:nvSpPr>
          <p:cNvPr id="18" name="TextBox 17"/>
          <p:cNvSpPr txBox="1"/>
          <p:nvPr/>
        </p:nvSpPr>
        <p:spPr>
          <a:xfrm>
            <a:off x="253968" y="1382838"/>
            <a:ext cx="5225405" cy="369332"/>
          </a:xfrm>
          <a:prstGeom prst="rect">
            <a:avLst/>
          </a:prstGeom>
          <a:noFill/>
        </p:spPr>
        <p:txBody>
          <a:bodyPr wrap="none" rtlCol="0">
            <a:spAutoFit/>
          </a:bodyPr>
          <a:lstStyle/>
          <a:p>
            <a:r>
              <a:rPr lang="en-US" dirty="0" smtClean="0">
                <a:solidFill>
                  <a:schemeClr val="bg1">
                    <a:lumMod val="65000"/>
                  </a:schemeClr>
                </a:solidFill>
              </a:rPr>
              <a:t>Make something that your partner can interact with….</a:t>
            </a:r>
            <a:endParaRPr lang="en-US" dirty="0">
              <a:solidFill>
                <a:schemeClr val="bg1">
                  <a:lumMod val="65000"/>
                </a:schemeClr>
              </a:solidFill>
            </a:endParaRPr>
          </a:p>
        </p:txBody>
      </p:sp>
      <p:sp>
        <p:nvSpPr>
          <p:cNvPr id="19" name="TextBox 18"/>
          <p:cNvSpPr txBox="1"/>
          <p:nvPr/>
        </p:nvSpPr>
        <p:spPr>
          <a:xfrm>
            <a:off x="247230" y="821303"/>
            <a:ext cx="7940179" cy="461665"/>
          </a:xfrm>
          <a:prstGeom prst="rect">
            <a:avLst/>
          </a:prstGeom>
          <a:noFill/>
        </p:spPr>
        <p:txBody>
          <a:bodyPr wrap="square" rtlCol="0">
            <a:spAutoFit/>
          </a:bodyPr>
          <a:lstStyle/>
          <a:p>
            <a:r>
              <a:rPr lang="en-US" sz="2400" b="1" dirty="0" smtClean="0"/>
              <a:t>7. Build your solution.</a:t>
            </a:r>
            <a:endParaRPr lang="en-US" sz="2400" b="1" dirty="0"/>
          </a:p>
        </p:txBody>
      </p:sp>
      <p:sp>
        <p:nvSpPr>
          <p:cNvPr id="20" name="TextBox 19"/>
          <p:cNvSpPr txBox="1"/>
          <p:nvPr/>
        </p:nvSpPr>
        <p:spPr>
          <a:xfrm>
            <a:off x="3207353" y="893104"/>
            <a:ext cx="1841302" cy="369332"/>
          </a:xfrm>
          <a:prstGeom prst="rect">
            <a:avLst/>
          </a:prstGeom>
          <a:noFill/>
        </p:spPr>
        <p:txBody>
          <a:bodyPr wrap="square" rtlCol="0">
            <a:spAutoFit/>
          </a:bodyPr>
          <a:lstStyle/>
          <a:p>
            <a:r>
              <a:rPr lang="en-US" dirty="0" smtClean="0"/>
              <a:t>10 min </a:t>
            </a:r>
            <a:r>
              <a:rPr lang="en-US" dirty="0" smtClean="0">
                <a:solidFill>
                  <a:schemeClr val="accent6">
                    <a:lumMod val="75000"/>
                  </a:schemeClr>
                </a:solidFill>
              </a:rPr>
              <a:t>(silently)</a:t>
            </a:r>
            <a:endParaRPr lang="en-US" dirty="0">
              <a:solidFill>
                <a:schemeClr val="accent6">
                  <a:lumMod val="75000"/>
                </a:schemeClr>
              </a:solidFill>
            </a:endParaRPr>
          </a:p>
        </p:txBody>
      </p:sp>
      <p:sp>
        <p:nvSpPr>
          <p:cNvPr id="21" name="Rounded Rectangle 20"/>
          <p:cNvSpPr/>
          <p:nvPr/>
        </p:nvSpPr>
        <p:spPr>
          <a:xfrm>
            <a:off x="247231" y="1349988"/>
            <a:ext cx="8725502" cy="657438"/>
          </a:xfrm>
          <a:prstGeom prst="roundRect">
            <a:avLst>
              <a:gd name="adj" fmla="val 12563"/>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Text Box 12"/>
          <p:cNvSpPr txBox="1">
            <a:spLocks noChangeArrowheads="1"/>
          </p:cNvSpPr>
          <p:nvPr/>
        </p:nvSpPr>
        <p:spPr bwMode="auto">
          <a:xfrm>
            <a:off x="5165158" y="3211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07</a:t>
            </a:r>
            <a:endParaRPr lang="en-US" sz="7200" b="1" dirty="0">
              <a:solidFill>
                <a:srgbClr val="8EB4E3"/>
              </a:solidFill>
              <a:latin typeface="Verdana" charset="0"/>
            </a:endParaRPr>
          </a:p>
        </p:txBody>
      </p:sp>
      <p:sp>
        <p:nvSpPr>
          <p:cNvPr id="23" name="Oval 22"/>
          <p:cNvSpPr>
            <a:spLocks noChangeArrowheads="1"/>
          </p:cNvSpPr>
          <p:nvPr/>
        </p:nvSpPr>
        <p:spPr bwMode="auto">
          <a:xfrm>
            <a:off x="6733512" y="38368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4" name="Oval 23"/>
          <p:cNvSpPr>
            <a:spLocks noChangeArrowheads="1"/>
          </p:cNvSpPr>
          <p:nvPr/>
        </p:nvSpPr>
        <p:spPr bwMode="auto">
          <a:xfrm>
            <a:off x="6733512" y="75993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5" name="Text Box 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6" name="Text Box 7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7" name="Text Box 7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8" name="Text Box 7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9" name="Text Box 7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0" name="Text Box 7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1" name="Text Box 8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2" name="Text Box 8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3" name="Text Box 8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34" name="Text Box 8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35" name="Text Box 8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6" name="Text Box 8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7" name="Text Box 8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8" name="Text Box 8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9" name="Text Box 8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0" name="Text Box 8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1" name="Text Box 9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2" name="Text Box 9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3" name="Text Box 9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4" name="Text Box 9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5" name="Text Box 9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6" name="Text Box 9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7" name="Text Box 9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8" name="Text Box 9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9" name="Text Box 9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0" name="Text Box 9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1" name="Text Box 10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2" name="Text Box 10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3" name="Text Box 10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4" name="Text Box 10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5" name="Text Box 10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6" name="Text Box 10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7" name="Text Box 10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8" name="Text Box 10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9" name="Text Box 10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0" name="Text Box 11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1" name="Text Box 11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2" name="Text Box 11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3" name="Text Box 11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4" name="Text Box 11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5" name="Text Box 11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6" name="Text Box 1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7" name="Text Box 11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8" name="Text Box 11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9" name="Text Box 11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0" name="Text Box 12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1" name="Text Box 12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2" name="Text Box 12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3" name="Text Box 12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4" name="Text Box 12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5" name="Text Box 12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6" name="Text Box 12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7" name="Text Box 12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8" name="Text Box 12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9" name="Text Box 12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0" name="Text Box 13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1" name="Text Box 13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2" name="Text Box 13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3" name="Text Box 13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4" name="Text Box 13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2928814283"/>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6"/>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7"/>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8"/>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9"/>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0"/>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1"/>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2"/>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5"/>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6"/>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7"/>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8"/>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9"/>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0"/>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1"/>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2"/>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3"/>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4"/>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5"/>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6"/>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7"/>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8"/>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9"/>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0"/>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1"/>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2"/>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3"/>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4"/>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5"/>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6"/>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7"/>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8"/>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9"/>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0"/>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1"/>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2"/>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3"/>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4"/>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5"/>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6"/>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7"/>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8"/>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9"/>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0"/>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1"/>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3"/>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4"/>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5"/>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6"/>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7"/>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8"/>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9"/>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0"/>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1"/>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2"/>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3"/>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dissolve">
                                      <p:cBhvr>
                                        <p:cTn id="1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203" y="2868842"/>
            <a:ext cx="2718709" cy="369332"/>
          </a:xfrm>
          <a:prstGeom prst="rect">
            <a:avLst/>
          </a:prstGeom>
          <a:noFill/>
        </p:spPr>
        <p:txBody>
          <a:bodyPr wrap="square" rtlCol="0">
            <a:spAutoFit/>
          </a:bodyPr>
          <a:lstStyle/>
          <a:p>
            <a:r>
              <a:rPr lang="en-US" dirty="0" smtClean="0">
                <a:solidFill>
                  <a:schemeClr val="bg1">
                    <a:lumMod val="65000"/>
                  </a:schemeClr>
                </a:solidFill>
              </a:rPr>
              <a:t>What worked…</a:t>
            </a:r>
            <a:endParaRPr lang="en-US" dirty="0">
              <a:solidFill>
                <a:schemeClr val="bg1">
                  <a:lumMod val="65000"/>
                </a:schemeClr>
              </a:solidFill>
            </a:endParaRPr>
          </a:p>
        </p:txBody>
      </p:sp>
      <p:sp>
        <p:nvSpPr>
          <p:cNvPr id="9" name="TextBox 8"/>
          <p:cNvSpPr txBox="1"/>
          <p:nvPr/>
        </p:nvSpPr>
        <p:spPr>
          <a:xfrm>
            <a:off x="273419" y="2362980"/>
            <a:ext cx="7940179" cy="461665"/>
          </a:xfrm>
          <a:prstGeom prst="rect">
            <a:avLst/>
          </a:prstGeom>
          <a:noFill/>
        </p:spPr>
        <p:txBody>
          <a:bodyPr wrap="square" rtlCol="0">
            <a:spAutoFit/>
          </a:bodyPr>
          <a:lstStyle/>
          <a:p>
            <a:r>
              <a:rPr lang="en-US" sz="2400" b="1" dirty="0" smtClean="0"/>
              <a:t>8. Share your solution and get feedback.</a:t>
            </a:r>
            <a:endParaRPr lang="en-US" sz="2400" b="1" dirty="0"/>
          </a:p>
        </p:txBody>
      </p:sp>
      <p:sp>
        <p:nvSpPr>
          <p:cNvPr id="8" name="Rounded Rectangle 7"/>
          <p:cNvSpPr/>
          <p:nvPr/>
        </p:nvSpPr>
        <p:spPr>
          <a:xfrm>
            <a:off x="273419" y="2840473"/>
            <a:ext cx="4290879"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ounded Rectangle 9"/>
          <p:cNvSpPr/>
          <p:nvPr/>
        </p:nvSpPr>
        <p:spPr>
          <a:xfrm>
            <a:off x="4583749" y="2842470"/>
            <a:ext cx="4245521"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253968" y="4844374"/>
            <a:ext cx="4290879"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4564298" y="4844374"/>
            <a:ext cx="4245521"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83749" y="2882420"/>
            <a:ext cx="3389186" cy="369332"/>
          </a:xfrm>
          <a:prstGeom prst="rect">
            <a:avLst/>
          </a:prstGeom>
          <a:noFill/>
        </p:spPr>
        <p:txBody>
          <a:bodyPr wrap="square" rtlCol="0">
            <a:spAutoFit/>
          </a:bodyPr>
          <a:lstStyle/>
          <a:p>
            <a:r>
              <a:rPr lang="en-US" dirty="0" smtClean="0">
                <a:solidFill>
                  <a:schemeClr val="bg1">
                    <a:lumMod val="65000"/>
                  </a:schemeClr>
                </a:solidFill>
              </a:rPr>
              <a:t>What could be improved…</a:t>
            </a:r>
            <a:endParaRPr lang="en-US" dirty="0">
              <a:solidFill>
                <a:schemeClr val="bg1">
                  <a:lumMod val="65000"/>
                </a:schemeClr>
              </a:solidFill>
            </a:endParaRPr>
          </a:p>
        </p:txBody>
      </p:sp>
      <p:sp>
        <p:nvSpPr>
          <p:cNvPr id="15" name="TextBox 14"/>
          <p:cNvSpPr txBox="1"/>
          <p:nvPr/>
        </p:nvSpPr>
        <p:spPr>
          <a:xfrm>
            <a:off x="326185" y="4814013"/>
            <a:ext cx="2083883" cy="369332"/>
          </a:xfrm>
          <a:prstGeom prst="rect">
            <a:avLst/>
          </a:prstGeom>
          <a:noFill/>
        </p:spPr>
        <p:txBody>
          <a:bodyPr wrap="square" rtlCol="0">
            <a:spAutoFit/>
          </a:bodyPr>
          <a:lstStyle/>
          <a:p>
            <a:r>
              <a:rPr lang="en-US" dirty="0" smtClean="0">
                <a:solidFill>
                  <a:schemeClr val="bg1">
                    <a:lumMod val="65000"/>
                  </a:schemeClr>
                </a:solidFill>
              </a:rPr>
              <a:t>Questions…</a:t>
            </a:r>
            <a:endParaRPr lang="en-US" dirty="0">
              <a:solidFill>
                <a:schemeClr val="bg1">
                  <a:lumMod val="65000"/>
                </a:schemeClr>
              </a:solidFill>
            </a:endParaRPr>
          </a:p>
        </p:txBody>
      </p:sp>
      <p:sp>
        <p:nvSpPr>
          <p:cNvPr id="16" name="TextBox 15"/>
          <p:cNvSpPr txBox="1"/>
          <p:nvPr/>
        </p:nvSpPr>
        <p:spPr>
          <a:xfrm>
            <a:off x="4634937" y="4814013"/>
            <a:ext cx="2083883" cy="369332"/>
          </a:xfrm>
          <a:prstGeom prst="rect">
            <a:avLst/>
          </a:prstGeom>
          <a:noFill/>
        </p:spPr>
        <p:txBody>
          <a:bodyPr wrap="square" rtlCol="0">
            <a:spAutoFit/>
          </a:bodyPr>
          <a:lstStyle/>
          <a:p>
            <a:r>
              <a:rPr lang="en-US" dirty="0" smtClean="0">
                <a:solidFill>
                  <a:schemeClr val="bg1">
                    <a:lumMod val="65000"/>
                  </a:schemeClr>
                </a:solidFill>
              </a:rPr>
              <a:t>Ideas…</a:t>
            </a:r>
            <a:endParaRPr lang="en-US" dirty="0">
              <a:solidFill>
                <a:schemeClr val="bg1">
                  <a:lumMod val="65000"/>
                </a:schemeClr>
              </a:solidFill>
            </a:endParaRPr>
          </a:p>
        </p:txBody>
      </p:sp>
      <p:sp>
        <p:nvSpPr>
          <p:cNvPr id="17" name="TextBox 16"/>
          <p:cNvSpPr txBox="1"/>
          <p:nvPr/>
        </p:nvSpPr>
        <p:spPr>
          <a:xfrm>
            <a:off x="5419836" y="2434749"/>
            <a:ext cx="3611378" cy="369332"/>
          </a:xfrm>
          <a:prstGeom prst="rect">
            <a:avLst/>
          </a:prstGeom>
          <a:noFill/>
        </p:spPr>
        <p:txBody>
          <a:bodyPr wrap="square" rtlCol="0">
            <a:spAutoFit/>
          </a:bodyPr>
          <a:lstStyle/>
          <a:p>
            <a:r>
              <a:rPr lang="en-US" dirty="0" smtClean="0"/>
              <a:t>4 minutes</a:t>
            </a:r>
            <a:endParaRPr lang="en-US" dirty="0"/>
          </a:p>
        </p:txBody>
      </p:sp>
      <p:sp>
        <p:nvSpPr>
          <p:cNvPr id="13" name="TextBox 12"/>
          <p:cNvSpPr txBox="1"/>
          <p:nvPr/>
        </p:nvSpPr>
        <p:spPr>
          <a:xfrm>
            <a:off x="247230" y="176558"/>
            <a:ext cx="8122676" cy="523220"/>
          </a:xfrm>
          <a:prstGeom prst="rect">
            <a:avLst/>
          </a:prstGeom>
          <a:noFill/>
        </p:spPr>
        <p:txBody>
          <a:bodyPr wrap="square" rtlCol="0">
            <a:spAutoFit/>
          </a:bodyPr>
          <a:lstStyle/>
          <a:p>
            <a:r>
              <a:rPr lang="en-US" sz="2800" b="1" u="sng" dirty="0" smtClean="0"/>
              <a:t>Build</a:t>
            </a:r>
            <a:r>
              <a:rPr lang="en-US" sz="2800" b="1" dirty="0" smtClean="0"/>
              <a:t> &amp; </a:t>
            </a:r>
            <a:r>
              <a:rPr lang="en-US" sz="2800" b="1" u="sng" dirty="0" smtClean="0"/>
              <a:t>test</a:t>
            </a:r>
            <a:r>
              <a:rPr lang="en-US" sz="2800" b="1" dirty="0" smtClean="0"/>
              <a:t>.</a:t>
            </a:r>
            <a:endParaRPr lang="en-US" sz="2800" b="1" dirty="0"/>
          </a:p>
        </p:txBody>
      </p:sp>
      <p:sp>
        <p:nvSpPr>
          <p:cNvPr id="18" name="TextBox 17"/>
          <p:cNvSpPr txBox="1"/>
          <p:nvPr/>
        </p:nvSpPr>
        <p:spPr>
          <a:xfrm>
            <a:off x="253968" y="1382838"/>
            <a:ext cx="5225405" cy="369332"/>
          </a:xfrm>
          <a:prstGeom prst="rect">
            <a:avLst/>
          </a:prstGeom>
          <a:noFill/>
        </p:spPr>
        <p:txBody>
          <a:bodyPr wrap="none" rtlCol="0">
            <a:spAutoFit/>
          </a:bodyPr>
          <a:lstStyle/>
          <a:p>
            <a:r>
              <a:rPr lang="en-US" dirty="0" smtClean="0">
                <a:solidFill>
                  <a:schemeClr val="bg1">
                    <a:lumMod val="65000"/>
                  </a:schemeClr>
                </a:solidFill>
              </a:rPr>
              <a:t>Make something that your partner can interact with….</a:t>
            </a:r>
            <a:endParaRPr lang="en-US" dirty="0">
              <a:solidFill>
                <a:schemeClr val="bg1">
                  <a:lumMod val="65000"/>
                </a:schemeClr>
              </a:solidFill>
            </a:endParaRPr>
          </a:p>
        </p:txBody>
      </p:sp>
      <p:sp>
        <p:nvSpPr>
          <p:cNvPr id="19" name="TextBox 18"/>
          <p:cNvSpPr txBox="1"/>
          <p:nvPr/>
        </p:nvSpPr>
        <p:spPr>
          <a:xfrm>
            <a:off x="247230" y="821303"/>
            <a:ext cx="7940179" cy="461665"/>
          </a:xfrm>
          <a:prstGeom prst="rect">
            <a:avLst/>
          </a:prstGeom>
          <a:noFill/>
        </p:spPr>
        <p:txBody>
          <a:bodyPr wrap="square" rtlCol="0">
            <a:spAutoFit/>
          </a:bodyPr>
          <a:lstStyle/>
          <a:p>
            <a:r>
              <a:rPr lang="en-US" sz="2400" b="1" dirty="0" smtClean="0"/>
              <a:t>7. Build your solution.</a:t>
            </a:r>
            <a:endParaRPr lang="en-US" sz="2400" b="1" dirty="0"/>
          </a:p>
        </p:txBody>
      </p:sp>
      <p:sp>
        <p:nvSpPr>
          <p:cNvPr id="20" name="TextBox 19"/>
          <p:cNvSpPr txBox="1"/>
          <p:nvPr/>
        </p:nvSpPr>
        <p:spPr>
          <a:xfrm>
            <a:off x="3207353" y="893104"/>
            <a:ext cx="1841302" cy="369332"/>
          </a:xfrm>
          <a:prstGeom prst="rect">
            <a:avLst/>
          </a:prstGeom>
          <a:noFill/>
        </p:spPr>
        <p:txBody>
          <a:bodyPr wrap="square" rtlCol="0">
            <a:spAutoFit/>
          </a:bodyPr>
          <a:lstStyle/>
          <a:p>
            <a:r>
              <a:rPr lang="en-US" dirty="0" smtClean="0"/>
              <a:t>10 min </a:t>
            </a:r>
            <a:r>
              <a:rPr lang="en-US" dirty="0" smtClean="0">
                <a:solidFill>
                  <a:schemeClr val="accent6">
                    <a:lumMod val="75000"/>
                  </a:schemeClr>
                </a:solidFill>
              </a:rPr>
              <a:t>(silently)</a:t>
            </a:r>
            <a:endParaRPr lang="en-US" dirty="0">
              <a:solidFill>
                <a:schemeClr val="accent6">
                  <a:lumMod val="75000"/>
                </a:schemeClr>
              </a:solidFill>
            </a:endParaRPr>
          </a:p>
        </p:txBody>
      </p:sp>
      <p:sp>
        <p:nvSpPr>
          <p:cNvPr id="21" name="Rounded Rectangle 20"/>
          <p:cNvSpPr/>
          <p:nvPr/>
        </p:nvSpPr>
        <p:spPr>
          <a:xfrm>
            <a:off x="247231" y="1349988"/>
            <a:ext cx="8725502" cy="657438"/>
          </a:xfrm>
          <a:prstGeom prst="roundRect">
            <a:avLst>
              <a:gd name="adj" fmla="val 12563"/>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Text Box 12"/>
          <p:cNvSpPr txBox="1">
            <a:spLocks noChangeArrowheads="1"/>
          </p:cNvSpPr>
          <p:nvPr/>
        </p:nvSpPr>
        <p:spPr bwMode="auto">
          <a:xfrm>
            <a:off x="5165158" y="3211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06</a:t>
            </a:r>
            <a:endParaRPr lang="en-US" sz="7200" b="1" dirty="0">
              <a:solidFill>
                <a:srgbClr val="8EB4E3"/>
              </a:solidFill>
              <a:latin typeface="Verdana" charset="0"/>
            </a:endParaRPr>
          </a:p>
        </p:txBody>
      </p:sp>
      <p:sp>
        <p:nvSpPr>
          <p:cNvPr id="23" name="Oval 22"/>
          <p:cNvSpPr>
            <a:spLocks noChangeArrowheads="1"/>
          </p:cNvSpPr>
          <p:nvPr/>
        </p:nvSpPr>
        <p:spPr bwMode="auto">
          <a:xfrm>
            <a:off x="6733512" y="38368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4" name="Oval 23"/>
          <p:cNvSpPr>
            <a:spLocks noChangeArrowheads="1"/>
          </p:cNvSpPr>
          <p:nvPr/>
        </p:nvSpPr>
        <p:spPr bwMode="auto">
          <a:xfrm>
            <a:off x="6733512" y="75993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5" name="Text Box 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6" name="Text Box 7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7" name="Text Box 7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8" name="Text Box 7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9" name="Text Box 7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0" name="Text Box 7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1" name="Text Box 8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2" name="Text Box 8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3" name="Text Box 8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34" name="Text Box 8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35" name="Text Box 8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6" name="Text Box 8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7" name="Text Box 8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8" name="Text Box 8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9" name="Text Box 8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0" name="Text Box 8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1" name="Text Box 9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2" name="Text Box 9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3" name="Text Box 9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4" name="Text Box 9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5" name="Text Box 9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6" name="Text Box 9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7" name="Text Box 9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8" name="Text Box 9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9" name="Text Box 9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0" name="Text Box 9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1" name="Text Box 10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2" name="Text Box 10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3" name="Text Box 10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4" name="Text Box 10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5" name="Text Box 10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6" name="Text Box 10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7" name="Text Box 10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8" name="Text Box 10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9" name="Text Box 10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0" name="Text Box 11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1" name="Text Box 11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2" name="Text Box 11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3" name="Text Box 11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4" name="Text Box 11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5" name="Text Box 11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6" name="Text Box 1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7" name="Text Box 11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8" name="Text Box 11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9" name="Text Box 11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0" name="Text Box 12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1" name="Text Box 12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2" name="Text Box 12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3" name="Text Box 12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4" name="Text Box 12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5" name="Text Box 12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6" name="Text Box 12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7" name="Text Box 12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8" name="Text Box 12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9" name="Text Box 12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0" name="Text Box 13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1" name="Text Box 13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2" name="Text Box 13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3" name="Text Box 13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4" name="Text Box 13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3407119980"/>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6"/>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7"/>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8"/>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9"/>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0"/>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1"/>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2"/>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5"/>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6"/>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7"/>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8"/>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9"/>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0"/>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1"/>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2"/>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3"/>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4"/>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5"/>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6"/>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7"/>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8"/>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9"/>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0"/>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1"/>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2"/>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3"/>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4"/>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5"/>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6"/>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7"/>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8"/>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9"/>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0"/>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1"/>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2"/>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3"/>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4"/>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5"/>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6"/>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7"/>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8"/>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9"/>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0"/>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1"/>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3"/>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4"/>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5"/>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6"/>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7"/>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8"/>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9"/>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0"/>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1"/>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2"/>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3"/>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dissolve">
                                      <p:cBhvr>
                                        <p:cTn id="1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203" y="2868842"/>
            <a:ext cx="2718709" cy="369332"/>
          </a:xfrm>
          <a:prstGeom prst="rect">
            <a:avLst/>
          </a:prstGeom>
          <a:noFill/>
        </p:spPr>
        <p:txBody>
          <a:bodyPr wrap="square" rtlCol="0">
            <a:spAutoFit/>
          </a:bodyPr>
          <a:lstStyle/>
          <a:p>
            <a:r>
              <a:rPr lang="en-US" dirty="0" smtClean="0">
                <a:solidFill>
                  <a:schemeClr val="bg1">
                    <a:lumMod val="65000"/>
                  </a:schemeClr>
                </a:solidFill>
              </a:rPr>
              <a:t>What worked…</a:t>
            </a:r>
            <a:endParaRPr lang="en-US" dirty="0">
              <a:solidFill>
                <a:schemeClr val="bg1">
                  <a:lumMod val="65000"/>
                </a:schemeClr>
              </a:solidFill>
            </a:endParaRPr>
          </a:p>
        </p:txBody>
      </p:sp>
      <p:sp>
        <p:nvSpPr>
          <p:cNvPr id="9" name="TextBox 8"/>
          <p:cNvSpPr txBox="1"/>
          <p:nvPr/>
        </p:nvSpPr>
        <p:spPr>
          <a:xfrm>
            <a:off x="273419" y="2362980"/>
            <a:ext cx="7940179" cy="461665"/>
          </a:xfrm>
          <a:prstGeom prst="rect">
            <a:avLst/>
          </a:prstGeom>
          <a:noFill/>
        </p:spPr>
        <p:txBody>
          <a:bodyPr wrap="square" rtlCol="0">
            <a:spAutoFit/>
          </a:bodyPr>
          <a:lstStyle/>
          <a:p>
            <a:r>
              <a:rPr lang="en-US" sz="2400" b="1" dirty="0" smtClean="0"/>
              <a:t>8. Share your solution and get feedback.</a:t>
            </a:r>
            <a:endParaRPr lang="en-US" sz="2400" b="1" dirty="0"/>
          </a:p>
        </p:txBody>
      </p:sp>
      <p:sp>
        <p:nvSpPr>
          <p:cNvPr id="8" name="Rounded Rectangle 7"/>
          <p:cNvSpPr/>
          <p:nvPr/>
        </p:nvSpPr>
        <p:spPr>
          <a:xfrm>
            <a:off x="273419" y="2840473"/>
            <a:ext cx="4290879"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ounded Rectangle 9"/>
          <p:cNvSpPr/>
          <p:nvPr/>
        </p:nvSpPr>
        <p:spPr>
          <a:xfrm>
            <a:off x="4583749" y="2842470"/>
            <a:ext cx="4245521"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253968" y="4844374"/>
            <a:ext cx="4290879"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4564298" y="4844374"/>
            <a:ext cx="4245521"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83749" y="2882420"/>
            <a:ext cx="3389186" cy="369332"/>
          </a:xfrm>
          <a:prstGeom prst="rect">
            <a:avLst/>
          </a:prstGeom>
          <a:noFill/>
        </p:spPr>
        <p:txBody>
          <a:bodyPr wrap="square" rtlCol="0">
            <a:spAutoFit/>
          </a:bodyPr>
          <a:lstStyle/>
          <a:p>
            <a:r>
              <a:rPr lang="en-US" dirty="0" smtClean="0">
                <a:solidFill>
                  <a:schemeClr val="bg1">
                    <a:lumMod val="65000"/>
                  </a:schemeClr>
                </a:solidFill>
              </a:rPr>
              <a:t>What could be improved…</a:t>
            </a:r>
            <a:endParaRPr lang="en-US" dirty="0">
              <a:solidFill>
                <a:schemeClr val="bg1">
                  <a:lumMod val="65000"/>
                </a:schemeClr>
              </a:solidFill>
            </a:endParaRPr>
          </a:p>
        </p:txBody>
      </p:sp>
      <p:sp>
        <p:nvSpPr>
          <p:cNvPr id="15" name="TextBox 14"/>
          <p:cNvSpPr txBox="1"/>
          <p:nvPr/>
        </p:nvSpPr>
        <p:spPr>
          <a:xfrm>
            <a:off x="326185" y="4814013"/>
            <a:ext cx="2083883" cy="369332"/>
          </a:xfrm>
          <a:prstGeom prst="rect">
            <a:avLst/>
          </a:prstGeom>
          <a:noFill/>
        </p:spPr>
        <p:txBody>
          <a:bodyPr wrap="square" rtlCol="0">
            <a:spAutoFit/>
          </a:bodyPr>
          <a:lstStyle/>
          <a:p>
            <a:r>
              <a:rPr lang="en-US" dirty="0" smtClean="0">
                <a:solidFill>
                  <a:schemeClr val="bg1">
                    <a:lumMod val="65000"/>
                  </a:schemeClr>
                </a:solidFill>
              </a:rPr>
              <a:t>Questions…</a:t>
            </a:r>
            <a:endParaRPr lang="en-US" dirty="0">
              <a:solidFill>
                <a:schemeClr val="bg1">
                  <a:lumMod val="65000"/>
                </a:schemeClr>
              </a:solidFill>
            </a:endParaRPr>
          </a:p>
        </p:txBody>
      </p:sp>
      <p:sp>
        <p:nvSpPr>
          <p:cNvPr id="16" name="TextBox 15"/>
          <p:cNvSpPr txBox="1"/>
          <p:nvPr/>
        </p:nvSpPr>
        <p:spPr>
          <a:xfrm>
            <a:off x="4634937" y="4814013"/>
            <a:ext cx="2083883" cy="369332"/>
          </a:xfrm>
          <a:prstGeom prst="rect">
            <a:avLst/>
          </a:prstGeom>
          <a:noFill/>
        </p:spPr>
        <p:txBody>
          <a:bodyPr wrap="square" rtlCol="0">
            <a:spAutoFit/>
          </a:bodyPr>
          <a:lstStyle/>
          <a:p>
            <a:r>
              <a:rPr lang="en-US" dirty="0" smtClean="0">
                <a:solidFill>
                  <a:schemeClr val="bg1">
                    <a:lumMod val="65000"/>
                  </a:schemeClr>
                </a:solidFill>
              </a:rPr>
              <a:t>Ideas…</a:t>
            </a:r>
            <a:endParaRPr lang="en-US" dirty="0">
              <a:solidFill>
                <a:schemeClr val="bg1">
                  <a:lumMod val="65000"/>
                </a:schemeClr>
              </a:solidFill>
            </a:endParaRPr>
          </a:p>
        </p:txBody>
      </p:sp>
      <p:sp>
        <p:nvSpPr>
          <p:cNvPr id="17" name="TextBox 16"/>
          <p:cNvSpPr txBox="1"/>
          <p:nvPr/>
        </p:nvSpPr>
        <p:spPr>
          <a:xfrm>
            <a:off x="5419836" y="2434749"/>
            <a:ext cx="3611378" cy="369332"/>
          </a:xfrm>
          <a:prstGeom prst="rect">
            <a:avLst/>
          </a:prstGeom>
          <a:noFill/>
        </p:spPr>
        <p:txBody>
          <a:bodyPr wrap="square" rtlCol="0">
            <a:spAutoFit/>
          </a:bodyPr>
          <a:lstStyle/>
          <a:p>
            <a:r>
              <a:rPr lang="en-US" dirty="0" smtClean="0"/>
              <a:t>4 minutes</a:t>
            </a:r>
            <a:endParaRPr lang="en-US" dirty="0"/>
          </a:p>
        </p:txBody>
      </p:sp>
      <p:sp>
        <p:nvSpPr>
          <p:cNvPr id="13" name="TextBox 12"/>
          <p:cNvSpPr txBox="1"/>
          <p:nvPr/>
        </p:nvSpPr>
        <p:spPr>
          <a:xfrm>
            <a:off x="247230" y="176558"/>
            <a:ext cx="8122676" cy="523220"/>
          </a:xfrm>
          <a:prstGeom prst="rect">
            <a:avLst/>
          </a:prstGeom>
          <a:noFill/>
        </p:spPr>
        <p:txBody>
          <a:bodyPr wrap="square" rtlCol="0">
            <a:spAutoFit/>
          </a:bodyPr>
          <a:lstStyle/>
          <a:p>
            <a:r>
              <a:rPr lang="en-US" sz="2800" b="1" u="sng" dirty="0" smtClean="0"/>
              <a:t>Build</a:t>
            </a:r>
            <a:r>
              <a:rPr lang="en-US" sz="2800" b="1" dirty="0" smtClean="0"/>
              <a:t> &amp; </a:t>
            </a:r>
            <a:r>
              <a:rPr lang="en-US" sz="2800" b="1" u="sng" dirty="0" smtClean="0"/>
              <a:t>test</a:t>
            </a:r>
            <a:r>
              <a:rPr lang="en-US" sz="2800" b="1" dirty="0" smtClean="0"/>
              <a:t>.</a:t>
            </a:r>
            <a:endParaRPr lang="en-US" sz="2800" b="1" dirty="0"/>
          </a:p>
        </p:txBody>
      </p:sp>
      <p:sp>
        <p:nvSpPr>
          <p:cNvPr id="18" name="TextBox 17"/>
          <p:cNvSpPr txBox="1"/>
          <p:nvPr/>
        </p:nvSpPr>
        <p:spPr>
          <a:xfrm>
            <a:off x="253968" y="1382838"/>
            <a:ext cx="5225405" cy="369332"/>
          </a:xfrm>
          <a:prstGeom prst="rect">
            <a:avLst/>
          </a:prstGeom>
          <a:noFill/>
        </p:spPr>
        <p:txBody>
          <a:bodyPr wrap="none" rtlCol="0">
            <a:spAutoFit/>
          </a:bodyPr>
          <a:lstStyle/>
          <a:p>
            <a:r>
              <a:rPr lang="en-US" dirty="0" smtClean="0">
                <a:solidFill>
                  <a:schemeClr val="bg1">
                    <a:lumMod val="65000"/>
                  </a:schemeClr>
                </a:solidFill>
              </a:rPr>
              <a:t>Make something that your partner can interact with….</a:t>
            </a:r>
            <a:endParaRPr lang="en-US" dirty="0">
              <a:solidFill>
                <a:schemeClr val="bg1">
                  <a:lumMod val="65000"/>
                </a:schemeClr>
              </a:solidFill>
            </a:endParaRPr>
          </a:p>
        </p:txBody>
      </p:sp>
      <p:sp>
        <p:nvSpPr>
          <p:cNvPr id="19" name="TextBox 18"/>
          <p:cNvSpPr txBox="1"/>
          <p:nvPr/>
        </p:nvSpPr>
        <p:spPr>
          <a:xfrm>
            <a:off x="247230" y="821303"/>
            <a:ext cx="7940179" cy="461665"/>
          </a:xfrm>
          <a:prstGeom prst="rect">
            <a:avLst/>
          </a:prstGeom>
          <a:noFill/>
        </p:spPr>
        <p:txBody>
          <a:bodyPr wrap="square" rtlCol="0">
            <a:spAutoFit/>
          </a:bodyPr>
          <a:lstStyle/>
          <a:p>
            <a:r>
              <a:rPr lang="en-US" sz="2400" b="1" dirty="0" smtClean="0"/>
              <a:t>7. Build your solution.</a:t>
            </a:r>
            <a:endParaRPr lang="en-US" sz="2400" b="1" dirty="0"/>
          </a:p>
        </p:txBody>
      </p:sp>
      <p:sp>
        <p:nvSpPr>
          <p:cNvPr id="20" name="TextBox 19"/>
          <p:cNvSpPr txBox="1"/>
          <p:nvPr/>
        </p:nvSpPr>
        <p:spPr>
          <a:xfrm>
            <a:off x="3207353" y="893104"/>
            <a:ext cx="1841302" cy="369332"/>
          </a:xfrm>
          <a:prstGeom prst="rect">
            <a:avLst/>
          </a:prstGeom>
          <a:noFill/>
        </p:spPr>
        <p:txBody>
          <a:bodyPr wrap="square" rtlCol="0">
            <a:spAutoFit/>
          </a:bodyPr>
          <a:lstStyle/>
          <a:p>
            <a:r>
              <a:rPr lang="en-US" dirty="0" smtClean="0"/>
              <a:t>10 min </a:t>
            </a:r>
            <a:r>
              <a:rPr lang="en-US" dirty="0" smtClean="0">
                <a:solidFill>
                  <a:schemeClr val="accent6">
                    <a:lumMod val="75000"/>
                  </a:schemeClr>
                </a:solidFill>
              </a:rPr>
              <a:t>(silently)</a:t>
            </a:r>
            <a:endParaRPr lang="en-US" dirty="0">
              <a:solidFill>
                <a:schemeClr val="accent6">
                  <a:lumMod val="75000"/>
                </a:schemeClr>
              </a:solidFill>
            </a:endParaRPr>
          </a:p>
        </p:txBody>
      </p:sp>
      <p:sp>
        <p:nvSpPr>
          <p:cNvPr id="21" name="Rounded Rectangle 20"/>
          <p:cNvSpPr/>
          <p:nvPr/>
        </p:nvSpPr>
        <p:spPr>
          <a:xfrm>
            <a:off x="247231" y="1349988"/>
            <a:ext cx="8725502" cy="657438"/>
          </a:xfrm>
          <a:prstGeom prst="roundRect">
            <a:avLst>
              <a:gd name="adj" fmla="val 12563"/>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Text Box 12"/>
          <p:cNvSpPr txBox="1">
            <a:spLocks noChangeArrowheads="1"/>
          </p:cNvSpPr>
          <p:nvPr/>
        </p:nvSpPr>
        <p:spPr bwMode="auto">
          <a:xfrm>
            <a:off x="5165158" y="3211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05</a:t>
            </a:r>
            <a:endParaRPr lang="en-US" sz="7200" b="1" dirty="0">
              <a:solidFill>
                <a:srgbClr val="8EB4E3"/>
              </a:solidFill>
              <a:latin typeface="Verdana" charset="0"/>
            </a:endParaRPr>
          </a:p>
        </p:txBody>
      </p:sp>
      <p:sp>
        <p:nvSpPr>
          <p:cNvPr id="23" name="Oval 22"/>
          <p:cNvSpPr>
            <a:spLocks noChangeArrowheads="1"/>
          </p:cNvSpPr>
          <p:nvPr/>
        </p:nvSpPr>
        <p:spPr bwMode="auto">
          <a:xfrm>
            <a:off x="6733512" y="38368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4" name="Oval 23"/>
          <p:cNvSpPr>
            <a:spLocks noChangeArrowheads="1"/>
          </p:cNvSpPr>
          <p:nvPr/>
        </p:nvSpPr>
        <p:spPr bwMode="auto">
          <a:xfrm>
            <a:off x="6733512" y="75993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5" name="Text Box 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6" name="Text Box 7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7" name="Text Box 7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8" name="Text Box 7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9" name="Text Box 7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0" name="Text Box 7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1" name="Text Box 8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2" name="Text Box 8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3" name="Text Box 8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34" name="Text Box 8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35" name="Text Box 8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6" name="Text Box 8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7" name="Text Box 8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8" name="Text Box 8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9" name="Text Box 8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0" name="Text Box 8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1" name="Text Box 9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2" name="Text Box 9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3" name="Text Box 9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4" name="Text Box 9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5" name="Text Box 9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6" name="Text Box 9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7" name="Text Box 9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8" name="Text Box 9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9" name="Text Box 9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0" name="Text Box 9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1" name="Text Box 10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2" name="Text Box 10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3" name="Text Box 10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4" name="Text Box 10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5" name="Text Box 10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6" name="Text Box 10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7" name="Text Box 10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8" name="Text Box 10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9" name="Text Box 10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0" name="Text Box 11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1" name="Text Box 11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2" name="Text Box 11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3" name="Text Box 11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4" name="Text Box 11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5" name="Text Box 11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6" name="Text Box 1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7" name="Text Box 11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8" name="Text Box 11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9" name="Text Box 11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0" name="Text Box 12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1" name="Text Box 12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2" name="Text Box 12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3" name="Text Box 12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4" name="Text Box 12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5" name="Text Box 12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6" name="Text Box 12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7" name="Text Box 12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8" name="Text Box 12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9" name="Text Box 12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0" name="Text Box 13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1" name="Text Box 13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2" name="Text Box 13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3" name="Text Box 13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4" name="Text Box 13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1434362355"/>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6"/>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7"/>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8"/>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9"/>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0"/>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1"/>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2"/>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5"/>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6"/>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7"/>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8"/>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9"/>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0"/>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1"/>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2"/>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3"/>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4"/>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5"/>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6"/>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7"/>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8"/>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9"/>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0"/>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1"/>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2"/>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3"/>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4"/>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5"/>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6"/>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7"/>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8"/>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9"/>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0"/>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1"/>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2"/>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3"/>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4"/>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5"/>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6"/>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7"/>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8"/>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9"/>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0"/>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1"/>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3"/>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4"/>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5"/>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6"/>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7"/>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8"/>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9"/>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0"/>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1"/>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2"/>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3"/>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dissolve">
                                      <p:cBhvr>
                                        <p:cTn id="1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203" y="2868842"/>
            <a:ext cx="2718709" cy="369332"/>
          </a:xfrm>
          <a:prstGeom prst="rect">
            <a:avLst/>
          </a:prstGeom>
          <a:noFill/>
        </p:spPr>
        <p:txBody>
          <a:bodyPr wrap="square" rtlCol="0">
            <a:spAutoFit/>
          </a:bodyPr>
          <a:lstStyle/>
          <a:p>
            <a:r>
              <a:rPr lang="en-US" dirty="0" smtClean="0">
                <a:solidFill>
                  <a:schemeClr val="bg1">
                    <a:lumMod val="65000"/>
                  </a:schemeClr>
                </a:solidFill>
              </a:rPr>
              <a:t>What worked…</a:t>
            </a:r>
            <a:endParaRPr lang="en-US" dirty="0">
              <a:solidFill>
                <a:schemeClr val="bg1">
                  <a:lumMod val="65000"/>
                </a:schemeClr>
              </a:solidFill>
            </a:endParaRPr>
          </a:p>
        </p:txBody>
      </p:sp>
      <p:sp>
        <p:nvSpPr>
          <p:cNvPr id="9" name="TextBox 8"/>
          <p:cNvSpPr txBox="1"/>
          <p:nvPr/>
        </p:nvSpPr>
        <p:spPr>
          <a:xfrm>
            <a:off x="273419" y="2362980"/>
            <a:ext cx="7940179" cy="461665"/>
          </a:xfrm>
          <a:prstGeom prst="rect">
            <a:avLst/>
          </a:prstGeom>
          <a:noFill/>
        </p:spPr>
        <p:txBody>
          <a:bodyPr wrap="square" rtlCol="0">
            <a:spAutoFit/>
          </a:bodyPr>
          <a:lstStyle/>
          <a:p>
            <a:r>
              <a:rPr lang="en-US" sz="2400" b="1" dirty="0" smtClean="0"/>
              <a:t>8. Share your solution and get feedback.</a:t>
            </a:r>
            <a:endParaRPr lang="en-US" sz="2400" b="1" dirty="0"/>
          </a:p>
        </p:txBody>
      </p:sp>
      <p:sp>
        <p:nvSpPr>
          <p:cNvPr id="8" name="Rounded Rectangle 7"/>
          <p:cNvSpPr/>
          <p:nvPr/>
        </p:nvSpPr>
        <p:spPr>
          <a:xfrm>
            <a:off x="273419" y="2840473"/>
            <a:ext cx="4290879"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ounded Rectangle 9"/>
          <p:cNvSpPr/>
          <p:nvPr/>
        </p:nvSpPr>
        <p:spPr>
          <a:xfrm>
            <a:off x="4583749" y="2842470"/>
            <a:ext cx="4245521"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253968" y="4844374"/>
            <a:ext cx="4290879"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4564298" y="4844374"/>
            <a:ext cx="4245521"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83749" y="2882420"/>
            <a:ext cx="3389186" cy="369332"/>
          </a:xfrm>
          <a:prstGeom prst="rect">
            <a:avLst/>
          </a:prstGeom>
          <a:noFill/>
        </p:spPr>
        <p:txBody>
          <a:bodyPr wrap="square" rtlCol="0">
            <a:spAutoFit/>
          </a:bodyPr>
          <a:lstStyle/>
          <a:p>
            <a:r>
              <a:rPr lang="en-US" dirty="0" smtClean="0">
                <a:solidFill>
                  <a:schemeClr val="bg1">
                    <a:lumMod val="65000"/>
                  </a:schemeClr>
                </a:solidFill>
              </a:rPr>
              <a:t>What could be improved…</a:t>
            </a:r>
            <a:endParaRPr lang="en-US" dirty="0">
              <a:solidFill>
                <a:schemeClr val="bg1">
                  <a:lumMod val="65000"/>
                </a:schemeClr>
              </a:solidFill>
            </a:endParaRPr>
          </a:p>
        </p:txBody>
      </p:sp>
      <p:sp>
        <p:nvSpPr>
          <p:cNvPr id="15" name="TextBox 14"/>
          <p:cNvSpPr txBox="1"/>
          <p:nvPr/>
        </p:nvSpPr>
        <p:spPr>
          <a:xfrm>
            <a:off x="326185" y="4814013"/>
            <a:ext cx="2083883" cy="369332"/>
          </a:xfrm>
          <a:prstGeom prst="rect">
            <a:avLst/>
          </a:prstGeom>
          <a:noFill/>
        </p:spPr>
        <p:txBody>
          <a:bodyPr wrap="square" rtlCol="0">
            <a:spAutoFit/>
          </a:bodyPr>
          <a:lstStyle/>
          <a:p>
            <a:r>
              <a:rPr lang="en-US" dirty="0" smtClean="0">
                <a:solidFill>
                  <a:schemeClr val="bg1">
                    <a:lumMod val="65000"/>
                  </a:schemeClr>
                </a:solidFill>
              </a:rPr>
              <a:t>Questions…</a:t>
            </a:r>
            <a:endParaRPr lang="en-US" dirty="0">
              <a:solidFill>
                <a:schemeClr val="bg1">
                  <a:lumMod val="65000"/>
                </a:schemeClr>
              </a:solidFill>
            </a:endParaRPr>
          </a:p>
        </p:txBody>
      </p:sp>
      <p:sp>
        <p:nvSpPr>
          <p:cNvPr id="16" name="TextBox 15"/>
          <p:cNvSpPr txBox="1"/>
          <p:nvPr/>
        </p:nvSpPr>
        <p:spPr>
          <a:xfrm>
            <a:off x="4634937" y="4814013"/>
            <a:ext cx="2083883" cy="369332"/>
          </a:xfrm>
          <a:prstGeom prst="rect">
            <a:avLst/>
          </a:prstGeom>
          <a:noFill/>
        </p:spPr>
        <p:txBody>
          <a:bodyPr wrap="square" rtlCol="0">
            <a:spAutoFit/>
          </a:bodyPr>
          <a:lstStyle/>
          <a:p>
            <a:r>
              <a:rPr lang="en-US" dirty="0" smtClean="0">
                <a:solidFill>
                  <a:schemeClr val="bg1">
                    <a:lumMod val="65000"/>
                  </a:schemeClr>
                </a:solidFill>
              </a:rPr>
              <a:t>Ideas…</a:t>
            </a:r>
            <a:endParaRPr lang="en-US" dirty="0">
              <a:solidFill>
                <a:schemeClr val="bg1">
                  <a:lumMod val="65000"/>
                </a:schemeClr>
              </a:solidFill>
            </a:endParaRPr>
          </a:p>
        </p:txBody>
      </p:sp>
      <p:sp>
        <p:nvSpPr>
          <p:cNvPr id="17" name="TextBox 16"/>
          <p:cNvSpPr txBox="1"/>
          <p:nvPr/>
        </p:nvSpPr>
        <p:spPr>
          <a:xfrm>
            <a:off x="5419836" y="2434749"/>
            <a:ext cx="3611378" cy="369332"/>
          </a:xfrm>
          <a:prstGeom prst="rect">
            <a:avLst/>
          </a:prstGeom>
          <a:noFill/>
        </p:spPr>
        <p:txBody>
          <a:bodyPr wrap="square" rtlCol="0">
            <a:spAutoFit/>
          </a:bodyPr>
          <a:lstStyle/>
          <a:p>
            <a:r>
              <a:rPr lang="en-US" dirty="0" smtClean="0"/>
              <a:t>4 minutes</a:t>
            </a:r>
            <a:endParaRPr lang="en-US" dirty="0"/>
          </a:p>
        </p:txBody>
      </p:sp>
      <p:sp>
        <p:nvSpPr>
          <p:cNvPr id="13" name="TextBox 12"/>
          <p:cNvSpPr txBox="1"/>
          <p:nvPr/>
        </p:nvSpPr>
        <p:spPr>
          <a:xfrm>
            <a:off x="247230" y="176558"/>
            <a:ext cx="8122676" cy="523220"/>
          </a:xfrm>
          <a:prstGeom prst="rect">
            <a:avLst/>
          </a:prstGeom>
          <a:noFill/>
        </p:spPr>
        <p:txBody>
          <a:bodyPr wrap="square" rtlCol="0">
            <a:spAutoFit/>
          </a:bodyPr>
          <a:lstStyle/>
          <a:p>
            <a:r>
              <a:rPr lang="en-US" sz="2800" b="1" u="sng" dirty="0" smtClean="0"/>
              <a:t>Build</a:t>
            </a:r>
            <a:r>
              <a:rPr lang="en-US" sz="2800" b="1" dirty="0" smtClean="0"/>
              <a:t> &amp; </a:t>
            </a:r>
            <a:r>
              <a:rPr lang="en-US" sz="2800" b="1" u="sng" dirty="0" smtClean="0"/>
              <a:t>test</a:t>
            </a:r>
            <a:r>
              <a:rPr lang="en-US" sz="2800" b="1" dirty="0" smtClean="0"/>
              <a:t>.</a:t>
            </a:r>
            <a:endParaRPr lang="en-US" sz="2800" b="1" dirty="0"/>
          </a:p>
        </p:txBody>
      </p:sp>
      <p:sp>
        <p:nvSpPr>
          <p:cNvPr id="18" name="TextBox 17"/>
          <p:cNvSpPr txBox="1"/>
          <p:nvPr/>
        </p:nvSpPr>
        <p:spPr>
          <a:xfrm>
            <a:off x="253968" y="1382838"/>
            <a:ext cx="5225405" cy="369332"/>
          </a:xfrm>
          <a:prstGeom prst="rect">
            <a:avLst/>
          </a:prstGeom>
          <a:noFill/>
        </p:spPr>
        <p:txBody>
          <a:bodyPr wrap="none" rtlCol="0">
            <a:spAutoFit/>
          </a:bodyPr>
          <a:lstStyle/>
          <a:p>
            <a:r>
              <a:rPr lang="en-US" dirty="0" smtClean="0">
                <a:solidFill>
                  <a:schemeClr val="bg1">
                    <a:lumMod val="65000"/>
                  </a:schemeClr>
                </a:solidFill>
              </a:rPr>
              <a:t>Make something that your partner can interact with….</a:t>
            </a:r>
            <a:endParaRPr lang="en-US" dirty="0">
              <a:solidFill>
                <a:schemeClr val="bg1">
                  <a:lumMod val="65000"/>
                </a:schemeClr>
              </a:solidFill>
            </a:endParaRPr>
          </a:p>
        </p:txBody>
      </p:sp>
      <p:sp>
        <p:nvSpPr>
          <p:cNvPr id="19" name="TextBox 18"/>
          <p:cNvSpPr txBox="1"/>
          <p:nvPr/>
        </p:nvSpPr>
        <p:spPr>
          <a:xfrm>
            <a:off x="247230" y="821303"/>
            <a:ext cx="7940179" cy="461665"/>
          </a:xfrm>
          <a:prstGeom prst="rect">
            <a:avLst/>
          </a:prstGeom>
          <a:noFill/>
        </p:spPr>
        <p:txBody>
          <a:bodyPr wrap="square" rtlCol="0">
            <a:spAutoFit/>
          </a:bodyPr>
          <a:lstStyle/>
          <a:p>
            <a:r>
              <a:rPr lang="en-US" sz="2400" b="1" dirty="0" smtClean="0"/>
              <a:t>7. Build your solution.</a:t>
            </a:r>
            <a:endParaRPr lang="en-US" sz="2400" b="1" dirty="0"/>
          </a:p>
        </p:txBody>
      </p:sp>
      <p:sp>
        <p:nvSpPr>
          <p:cNvPr id="20" name="TextBox 19"/>
          <p:cNvSpPr txBox="1"/>
          <p:nvPr/>
        </p:nvSpPr>
        <p:spPr>
          <a:xfrm>
            <a:off x="3207353" y="893104"/>
            <a:ext cx="1841302" cy="369332"/>
          </a:xfrm>
          <a:prstGeom prst="rect">
            <a:avLst/>
          </a:prstGeom>
          <a:noFill/>
        </p:spPr>
        <p:txBody>
          <a:bodyPr wrap="square" rtlCol="0">
            <a:spAutoFit/>
          </a:bodyPr>
          <a:lstStyle/>
          <a:p>
            <a:r>
              <a:rPr lang="en-US" dirty="0" smtClean="0"/>
              <a:t>10 min </a:t>
            </a:r>
            <a:r>
              <a:rPr lang="en-US" dirty="0" smtClean="0">
                <a:solidFill>
                  <a:schemeClr val="accent6">
                    <a:lumMod val="75000"/>
                  </a:schemeClr>
                </a:solidFill>
              </a:rPr>
              <a:t>(silently)</a:t>
            </a:r>
            <a:endParaRPr lang="en-US" dirty="0">
              <a:solidFill>
                <a:schemeClr val="accent6">
                  <a:lumMod val="75000"/>
                </a:schemeClr>
              </a:solidFill>
            </a:endParaRPr>
          </a:p>
        </p:txBody>
      </p:sp>
      <p:sp>
        <p:nvSpPr>
          <p:cNvPr id="21" name="Rounded Rectangle 20"/>
          <p:cNvSpPr/>
          <p:nvPr/>
        </p:nvSpPr>
        <p:spPr>
          <a:xfrm>
            <a:off x="247231" y="1349988"/>
            <a:ext cx="8725502" cy="657438"/>
          </a:xfrm>
          <a:prstGeom prst="roundRect">
            <a:avLst>
              <a:gd name="adj" fmla="val 12563"/>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Text Box 12"/>
          <p:cNvSpPr txBox="1">
            <a:spLocks noChangeArrowheads="1"/>
          </p:cNvSpPr>
          <p:nvPr/>
        </p:nvSpPr>
        <p:spPr bwMode="auto">
          <a:xfrm>
            <a:off x="5165158" y="3211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04</a:t>
            </a:r>
            <a:endParaRPr lang="en-US" sz="7200" b="1" dirty="0">
              <a:solidFill>
                <a:srgbClr val="8EB4E3"/>
              </a:solidFill>
              <a:latin typeface="Verdana" charset="0"/>
            </a:endParaRPr>
          </a:p>
        </p:txBody>
      </p:sp>
      <p:sp>
        <p:nvSpPr>
          <p:cNvPr id="23" name="Oval 22"/>
          <p:cNvSpPr>
            <a:spLocks noChangeArrowheads="1"/>
          </p:cNvSpPr>
          <p:nvPr/>
        </p:nvSpPr>
        <p:spPr bwMode="auto">
          <a:xfrm>
            <a:off x="6733512" y="38368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4" name="Oval 23"/>
          <p:cNvSpPr>
            <a:spLocks noChangeArrowheads="1"/>
          </p:cNvSpPr>
          <p:nvPr/>
        </p:nvSpPr>
        <p:spPr bwMode="auto">
          <a:xfrm>
            <a:off x="6733512" y="75993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5" name="Text Box 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6" name="Text Box 7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7" name="Text Box 7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8" name="Text Box 7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9" name="Text Box 7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0" name="Text Box 7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1" name="Text Box 8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2" name="Text Box 8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3" name="Text Box 8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34" name="Text Box 8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35" name="Text Box 8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6" name="Text Box 8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7" name="Text Box 8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8" name="Text Box 8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9" name="Text Box 8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0" name="Text Box 8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1" name="Text Box 9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2" name="Text Box 9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3" name="Text Box 9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4" name="Text Box 9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5" name="Text Box 9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6" name="Text Box 9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7" name="Text Box 9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8" name="Text Box 9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9" name="Text Box 9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0" name="Text Box 9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1" name="Text Box 10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2" name="Text Box 10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3" name="Text Box 10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4" name="Text Box 10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5" name="Text Box 10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6" name="Text Box 10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7" name="Text Box 10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8" name="Text Box 10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9" name="Text Box 10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0" name="Text Box 11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1" name="Text Box 11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2" name="Text Box 11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3" name="Text Box 11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4" name="Text Box 11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5" name="Text Box 11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6" name="Text Box 1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7" name="Text Box 11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8" name="Text Box 11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9" name="Text Box 11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0" name="Text Box 12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1" name="Text Box 12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2" name="Text Box 12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3" name="Text Box 12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4" name="Text Box 12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5" name="Text Box 12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6" name="Text Box 12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7" name="Text Box 12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8" name="Text Box 12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9" name="Text Box 12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0" name="Text Box 13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1" name="Text Box 13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2" name="Text Box 13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3" name="Text Box 13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4" name="Text Box 13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3991076672"/>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6"/>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7"/>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8"/>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9"/>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0"/>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1"/>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2"/>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5"/>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6"/>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7"/>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8"/>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9"/>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0"/>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1"/>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2"/>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3"/>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4"/>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5"/>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6"/>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7"/>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8"/>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9"/>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0"/>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1"/>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2"/>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3"/>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4"/>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5"/>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6"/>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7"/>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8"/>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9"/>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0"/>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1"/>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2"/>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3"/>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4"/>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5"/>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6"/>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7"/>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8"/>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9"/>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0"/>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1"/>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3"/>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4"/>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5"/>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6"/>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7"/>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8"/>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9"/>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0"/>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1"/>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2"/>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3"/>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dissolve">
                                      <p:cBhvr>
                                        <p:cTn id="1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203" y="2868842"/>
            <a:ext cx="2718709" cy="369332"/>
          </a:xfrm>
          <a:prstGeom prst="rect">
            <a:avLst/>
          </a:prstGeom>
          <a:noFill/>
        </p:spPr>
        <p:txBody>
          <a:bodyPr wrap="square" rtlCol="0">
            <a:spAutoFit/>
          </a:bodyPr>
          <a:lstStyle/>
          <a:p>
            <a:r>
              <a:rPr lang="en-US" dirty="0" smtClean="0">
                <a:solidFill>
                  <a:schemeClr val="bg1">
                    <a:lumMod val="65000"/>
                  </a:schemeClr>
                </a:solidFill>
              </a:rPr>
              <a:t>What worked…</a:t>
            </a:r>
            <a:endParaRPr lang="en-US" dirty="0">
              <a:solidFill>
                <a:schemeClr val="bg1">
                  <a:lumMod val="65000"/>
                </a:schemeClr>
              </a:solidFill>
            </a:endParaRPr>
          </a:p>
        </p:txBody>
      </p:sp>
      <p:sp>
        <p:nvSpPr>
          <p:cNvPr id="9" name="TextBox 8"/>
          <p:cNvSpPr txBox="1"/>
          <p:nvPr/>
        </p:nvSpPr>
        <p:spPr>
          <a:xfrm>
            <a:off x="273419" y="2362980"/>
            <a:ext cx="7940179" cy="461665"/>
          </a:xfrm>
          <a:prstGeom prst="rect">
            <a:avLst/>
          </a:prstGeom>
          <a:noFill/>
        </p:spPr>
        <p:txBody>
          <a:bodyPr wrap="square" rtlCol="0">
            <a:spAutoFit/>
          </a:bodyPr>
          <a:lstStyle/>
          <a:p>
            <a:r>
              <a:rPr lang="en-US" sz="2400" b="1" dirty="0" smtClean="0"/>
              <a:t>8. Share your solution and get feedback.</a:t>
            </a:r>
            <a:endParaRPr lang="en-US" sz="2400" b="1" dirty="0"/>
          </a:p>
        </p:txBody>
      </p:sp>
      <p:sp>
        <p:nvSpPr>
          <p:cNvPr id="8" name="Rounded Rectangle 7"/>
          <p:cNvSpPr/>
          <p:nvPr/>
        </p:nvSpPr>
        <p:spPr>
          <a:xfrm>
            <a:off x="273419" y="2840473"/>
            <a:ext cx="4290879"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ounded Rectangle 9"/>
          <p:cNvSpPr/>
          <p:nvPr/>
        </p:nvSpPr>
        <p:spPr>
          <a:xfrm>
            <a:off x="4583749" y="2842470"/>
            <a:ext cx="4245521"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253968" y="4844374"/>
            <a:ext cx="4290879"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4564298" y="4844374"/>
            <a:ext cx="4245521"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83749" y="2882420"/>
            <a:ext cx="3389186" cy="369332"/>
          </a:xfrm>
          <a:prstGeom prst="rect">
            <a:avLst/>
          </a:prstGeom>
          <a:noFill/>
        </p:spPr>
        <p:txBody>
          <a:bodyPr wrap="square" rtlCol="0">
            <a:spAutoFit/>
          </a:bodyPr>
          <a:lstStyle/>
          <a:p>
            <a:r>
              <a:rPr lang="en-US" dirty="0" smtClean="0">
                <a:solidFill>
                  <a:schemeClr val="bg1">
                    <a:lumMod val="65000"/>
                  </a:schemeClr>
                </a:solidFill>
              </a:rPr>
              <a:t>What could be improved…</a:t>
            </a:r>
            <a:endParaRPr lang="en-US" dirty="0">
              <a:solidFill>
                <a:schemeClr val="bg1">
                  <a:lumMod val="65000"/>
                </a:schemeClr>
              </a:solidFill>
            </a:endParaRPr>
          </a:p>
        </p:txBody>
      </p:sp>
      <p:sp>
        <p:nvSpPr>
          <p:cNvPr id="15" name="TextBox 14"/>
          <p:cNvSpPr txBox="1"/>
          <p:nvPr/>
        </p:nvSpPr>
        <p:spPr>
          <a:xfrm>
            <a:off x="326185" y="4814013"/>
            <a:ext cx="2083883" cy="369332"/>
          </a:xfrm>
          <a:prstGeom prst="rect">
            <a:avLst/>
          </a:prstGeom>
          <a:noFill/>
        </p:spPr>
        <p:txBody>
          <a:bodyPr wrap="square" rtlCol="0">
            <a:spAutoFit/>
          </a:bodyPr>
          <a:lstStyle/>
          <a:p>
            <a:r>
              <a:rPr lang="en-US" dirty="0" smtClean="0">
                <a:solidFill>
                  <a:schemeClr val="bg1">
                    <a:lumMod val="65000"/>
                  </a:schemeClr>
                </a:solidFill>
              </a:rPr>
              <a:t>Questions…</a:t>
            </a:r>
            <a:endParaRPr lang="en-US" dirty="0">
              <a:solidFill>
                <a:schemeClr val="bg1">
                  <a:lumMod val="65000"/>
                </a:schemeClr>
              </a:solidFill>
            </a:endParaRPr>
          </a:p>
        </p:txBody>
      </p:sp>
      <p:sp>
        <p:nvSpPr>
          <p:cNvPr id="16" name="TextBox 15"/>
          <p:cNvSpPr txBox="1"/>
          <p:nvPr/>
        </p:nvSpPr>
        <p:spPr>
          <a:xfrm>
            <a:off x="4634937" y="4814013"/>
            <a:ext cx="2083883" cy="369332"/>
          </a:xfrm>
          <a:prstGeom prst="rect">
            <a:avLst/>
          </a:prstGeom>
          <a:noFill/>
        </p:spPr>
        <p:txBody>
          <a:bodyPr wrap="square" rtlCol="0">
            <a:spAutoFit/>
          </a:bodyPr>
          <a:lstStyle/>
          <a:p>
            <a:r>
              <a:rPr lang="en-US" dirty="0" smtClean="0">
                <a:solidFill>
                  <a:schemeClr val="bg1">
                    <a:lumMod val="65000"/>
                  </a:schemeClr>
                </a:solidFill>
              </a:rPr>
              <a:t>Ideas…</a:t>
            </a:r>
            <a:endParaRPr lang="en-US" dirty="0">
              <a:solidFill>
                <a:schemeClr val="bg1">
                  <a:lumMod val="65000"/>
                </a:schemeClr>
              </a:solidFill>
            </a:endParaRPr>
          </a:p>
        </p:txBody>
      </p:sp>
      <p:sp>
        <p:nvSpPr>
          <p:cNvPr id="17" name="TextBox 16"/>
          <p:cNvSpPr txBox="1"/>
          <p:nvPr/>
        </p:nvSpPr>
        <p:spPr>
          <a:xfrm>
            <a:off x="5419836" y="2434749"/>
            <a:ext cx="3611378" cy="369332"/>
          </a:xfrm>
          <a:prstGeom prst="rect">
            <a:avLst/>
          </a:prstGeom>
          <a:noFill/>
        </p:spPr>
        <p:txBody>
          <a:bodyPr wrap="square" rtlCol="0">
            <a:spAutoFit/>
          </a:bodyPr>
          <a:lstStyle/>
          <a:p>
            <a:r>
              <a:rPr lang="en-US" dirty="0" smtClean="0"/>
              <a:t>4 minutes</a:t>
            </a:r>
            <a:endParaRPr lang="en-US" dirty="0"/>
          </a:p>
        </p:txBody>
      </p:sp>
      <p:sp>
        <p:nvSpPr>
          <p:cNvPr id="13" name="TextBox 12"/>
          <p:cNvSpPr txBox="1"/>
          <p:nvPr/>
        </p:nvSpPr>
        <p:spPr>
          <a:xfrm>
            <a:off x="247230" y="176558"/>
            <a:ext cx="8122676" cy="523220"/>
          </a:xfrm>
          <a:prstGeom prst="rect">
            <a:avLst/>
          </a:prstGeom>
          <a:noFill/>
        </p:spPr>
        <p:txBody>
          <a:bodyPr wrap="square" rtlCol="0">
            <a:spAutoFit/>
          </a:bodyPr>
          <a:lstStyle/>
          <a:p>
            <a:r>
              <a:rPr lang="en-US" sz="2800" b="1" u="sng" dirty="0" smtClean="0"/>
              <a:t>Build</a:t>
            </a:r>
            <a:r>
              <a:rPr lang="en-US" sz="2800" b="1" dirty="0" smtClean="0"/>
              <a:t> &amp; </a:t>
            </a:r>
            <a:r>
              <a:rPr lang="en-US" sz="2800" b="1" u="sng" dirty="0" smtClean="0"/>
              <a:t>test</a:t>
            </a:r>
            <a:r>
              <a:rPr lang="en-US" sz="2800" b="1" dirty="0" smtClean="0"/>
              <a:t>.</a:t>
            </a:r>
            <a:endParaRPr lang="en-US" sz="2800" b="1" dirty="0"/>
          </a:p>
        </p:txBody>
      </p:sp>
      <p:sp>
        <p:nvSpPr>
          <p:cNvPr id="18" name="TextBox 17"/>
          <p:cNvSpPr txBox="1"/>
          <p:nvPr/>
        </p:nvSpPr>
        <p:spPr>
          <a:xfrm>
            <a:off x="253968" y="1382838"/>
            <a:ext cx="5225405" cy="369332"/>
          </a:xfrm>
          <a:prstGeom prst="rect">
            <a:avLst/>
          </a:prstGeom>
          <a:noFill/>
        </p:spPr>
        <p:txBody>
          <a:bodyPr wrap="none" rtlCol="0">
            <a:spAutoFit/>
          </a:bodyPr>
          <a:lstStyle/>
          <a:p>
            <a:r>
              <a:rPr lang="en-US" dirty="0" smtClean="0">
                <a:solidFill>
                  <a:schemeClr val="bg1">
                    <a:lumMod val="65000"/>
                  </a:schemeClr>
                </a:solidFill>
              </a:rPr>
              <a:t>Make something that your partner can interact with….</a:t>
            </a:r>
            <a:endParaRPr lang="en-US" dirty="0">
              <a:solidFill>
                <a:schemeClr val="bg1">
                  <a:lumMod val="65000"/>
                </a:schemeClr>
              </a:solidFill>
            </a:endParaRPr>
          </a:p>
        </p:txBody>
      </p:sp>
      <p:sp>
        <p:nvSpPr>
          <p:cNvPr id="19" name="TextBox 18"/>
          <p:cNvSpPr txBox="1"/>
          <p:nvPr/>
        </p:nvSpPr>
        <p:spPr>
          <a:xfrm>
            <a:off x="247230" y="821303"/>
            <a:ext cx="7940179" cy="461665"/>
          </a:xfrm>
          <a:prstGeom prst="rect">
            <a:avLst/>
          </a:prstGeom>
          <a:noFill/>
        </p:spPr>
        <p:txBody>
          <a:bodyPr wrap="square" rtlCol="0">
            <a:spAutoFit/>
          </a:bodyPr>
          <a:lstStyle/>
          <a:p>
            <a:r>
              <a:rPr lang="en-US" sz="2400" b="1" dirty="0" smtClean="0"/>
              <a:t>7. Build your solution.</a:t>
            </a:r>
            <a:endParaRPr lang="en-US" sz="2400" b="1" dirty="0"/>
          </a:p>
        </p:txBody>
      </p:sp>
      <p:sp>
        <p:nvSpPr>
          <p:cNvPr id="20" name="TextBox 19"/>
          <p:cNvSpPr txBox="1"/>
          <p:nvPr/>
        </p:nvSpPr>
        <p:spPr>
          <a:xfrm>
            <a:off x="3207353" y="893104"/>
            <a:ext cx="1841302" cy="369332"/>
          </a:xfrm>
          <a:prstGeom prst="rect">
            <a:avLst/>
          </a:prstGeom>
          <a:noFill/>
        </p:spPr>
        <p:txBody>
          <a:bodyPr wrap="square" rtlCol="0">
            <a:spAutoFit/>
          </a:bodyPr>
          <a:lstStyle/>
          <a:p>
            <a:r>
              <a:rPr lang="en-US" dirty="0" smtClean="0"/>
              <a:t>10 min </a:t>
            </a:r>
            <a:r>
              <a:rPr lang="en-US" dirty="0" smtClean="0">
                <a:solidFill>
                  <a:schemeClr val="accent6">
                    <a:lumMod val="75000"/>
                  </a:schemeClr>
                </a:solidFill>
              </a:rPr>
              <a:t>(silently)</a:t>
            </a:r>
            <a:endParaRPr lang="en-US" dirty="0">
              <a:solidFill>
                <a:schemeClr val="accent6">
                  <a:lumMod val="75000"/>
                </a:schemeClr>
              </a:solidFill>
            </a:endParaRPr>
          </a:p>
        </p:txBody>
      </p:sp>
      <p:sp>
        <p:nvSpPr>
          <p:cNvPr id="21" name="Rounded Rectangle 20"/>
          <p:cNvSpPr/>
          <p:nvPr/>
        </p:nvSpPr>
        <p:spPr>
          <a:xfrm>
            <a:off x="247231" y="1349988"/>
            <a:ext cx="8725502" cy="657438"/>
          </a:xfrm>
          <a:prstGeom prst="roundRect">
            <a:avLst>
              <a:gd name="adj" fmla="val 12563"/>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Text Box 12"/>
          <p:cNvSpPr txBox="1">
            <a:spLocks noChangeArrowheads="1"/>
          </p:cNvSpPr>
          <p:nvPr/>
        </p:nvSpPr>
        <p:spPr bwMode="auto">
          <a:xfrm>
            <a:off x="5165158" y="3211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03</a:t>
            </a:r>
            <a:endParaRPr lang="en-US" sz="7200" b="1" dirty="0">
              <a:solidFill>
                <a:srgbClr val="8EB4E3"/>
              </a:solidFill>
              <a:latin typeface="Verdana" charset="0"/>
            </a:endParaRPr>
          </a:p>
        </p:txBody>
      </p:sp>
      <p:sp>
        <p:nvSpPr>
          <p:cNvPr id="23" name="Oval 22"/>
          <p:cNvSpPr>
            <a:spLocks noChangeArrowheads="1"/>
          </p:cNvSpPr>
          <p:nvPr/>
        </p:nvSpPr>
        <p:spPr bwMode="auto">
          <a:xfrm>
            <a:off x="6733512" y="38368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4" name="Oval 23"/>
          <p:cNvSpPr>
            <a:spLocks noChangeArrowheads="1"/>
          </p:cNvSpPr>
          <p:nvPr/>
        </p:nvSpPr>
        <p:spPr bwMode="auto">
          <a:xfrm>
            <a:off x="6733512" y="75993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5" name="Text Box 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6" name="Text Box 7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7" name="Text Box 7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8" name="Text Box 7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9" name="Text Box 7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0" name="Text Box 7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1" name="Text Box 8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2" name="Text Box 8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3" name="Text Box 8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34" name="Text Box 8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35" name="Text Box 8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6" name="Text Box 8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7" name="Text Box 8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8" name="Text Box 8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9" name="Text Box 8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0" name="Text Box 8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1" name="Text Box 9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2" name="Text Box 9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3" name="Text Box 9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4" name="Text Box 9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5" name="Text Box 9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6" name="Text Box 9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7" name="Text Box 9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8" name="Text Box 9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9" name="Text Box 9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0" name="Text Box 9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1" name="Text Box 10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2" name="Text Box 10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3" name="Text Box 10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4" name="Text Box 10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5" name="Text Box 10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6" name="Text Box 10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7" name="Text Box 10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8" name="Text Box 10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9" name="Text Box 10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0" name="Text Box 11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1" name="Text Box 11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2" name="Text Box 11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3" name="Text Box 11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4" name="Text Box 11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5" name="Text Box 11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6" name="Text Box 1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7" name="Text Box 11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8" name="Text Box 11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9" name="Text Box 11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0" name="Text Box 12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1" name="Text Box 12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2" name="Text Box 12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3" name="Text Box 12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4" name="Text Box 12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5" name="Text Box 12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6" name="Text Box 12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7" name="Text Box 12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8" name="Text Box 12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9" name="Text Box 12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0" name="Text Box 13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1" name="Text Box 13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2" name="Text Box 13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3" name="Text Box 13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4" name="Text Box 13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464535334"/>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6"/>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7"/>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8"/>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9"/>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0"/>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1"/>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2"/>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5"/>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6"/>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7"/>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8"/>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9"/>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0"/>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1"/>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2"/>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3"/>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4"/>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5"/>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6"/>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7"/>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8"/>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9"/>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0"/>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1"/>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2"/>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3"/>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4"/>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5"/>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6"/>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7"/>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8"/>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9"/>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0"/>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1"/>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2"/>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3"/>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4"/>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5"/>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6"/>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7"/>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8"/>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9"/>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0"/>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1"/>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3"/>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4"/>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5"/>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6"/>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7"/>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8"/>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9"/>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0"/>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1"/>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2"/>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3"/>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dissolve">
                                      <p:cBhvr>
                                        <p:cTn id="1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203" y="2868842"/>
            <a:ext cx="2718709" cy="369332"/>
          </a:xfrm>
          <a:prstGeom prst="rect">
            <a:avLst/>
          </a:prstGeom>
          <a:noFill/>
        </p:spPr>
        <p:txBody>
          <a:bodyPr wrap="square" rtlCol="0">
            <a:spAutoFit/>
          </a:bodyPr>
          <a:lstStyle/>
          <a:p>
            <a:r>
              <a:rPr lang="en-US" dirty="0" smtClean="0">
                <a:solidFill>
                  <a:schemeClr val="bg1">
                    <a:lumMod val="65000"/>
                  </a:schemeClr>
                </a:solidFill>
              </a:rPr>
              <a:t>What worked…</a:t>
            </a:r>
            <a:endParaRPr lang="en-US" dirty="0">
              <a:solidFill>
                <a:schemeClr val="bg1">
                  <a:lumMod val="65000"/>
                </a:schemeClr>
              </a:solidFill>
            </a:endParaRPr>
          </a:p>
        </p:txBody>
      </p:sp>
      <p:sp>
        <p:nvSpPr>
          <p:cNvPr id="9" name="TextBox 8"/>
          <p:cNvSpPr txBox="1"/>
          <p:nvPr/>
        </p:nvSpPr>
        <p:spPr>
          <a:xfrm>
            <a:off x="273419" y="2362980"/>
            <a:ext cx="7940179" cy="461665"/>
          </a:xfrm>
          <a:prstGeom prst="rect">
            <a:avLst/>
          </a:prstGeom>
          <a:noFill/>
        </p:spPr>
        <p:txBody>
          <a:bodyPr wrap="square" rtlCol="0">
            <a:spAutoFit/>
          </a:bodyPr>
          <a:lstStyle/>
          <a:p>
            <a:r>
              <a:rPr lang="en-US" sz="2400" b="1" dirty="0" smtClean="0"/>
              <a:t>8. Share your solution and get feedback.</a:t>
            </a:r>
            <a:endParaRPr lang="en-US" sz="2400" b="1" dirty="0"/>
          </a:p>
        </p:txBody>
      </p:sp>
      <p:sp>
        <p:nvSpPr>
          <p:cNvPr id="8" name="Rounded Rectangle 7"/>
          <p:cNvSpPr/>
          <p:nvPr/>
        </p:nvSpPr>
        <p:spPr>
          <a:xfrm>
            <a:off x="273419" y="2840473"/>
            <a:ext cx="4290879"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ounded Rectangle 9"/>
          <p:cNvSpPr/>
          <p:nvPr/>
        </p:nvSpPr>
        <p:spPr>
          <a:xfrm>
            <a:off x="4583749" y="2842470"/>
            <a:ext cx="4245521"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253968" y="4844374"/>
            <a:ext cx="4290879"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4564298" y="4844374"/>
            <a:ext cx="4245521"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83749" y="2882420"/>
            <a:ext cx="3389186" cy="369332"/>
          </a:xfrm>
          <a:prstGeom prst="rect">
            <a:avLst/>
          </a:prstGeom>
          <a:noFill/>
        </p:spPr>
        <p:txBody>
          <a:bodyPr wrap="square" rtlCol="0">
            <a:spAutoFit/>
          </a:bodyPr>
          <a:lstStyle/>
          <a:p>
            <a:r>
              <a:rPr lang="en-US" dirty="0" smtClean="0">
                <a:solidFill>
                  <a:schemeClr val="bg1">
                    <a:lumMod val="65000"/>
                  </a:schemeClr>
                </a:solidFill>
              </a:rPr>
              <a:t>What could be improved…</a:t>
            </a:r>
            <a:endParaRPr lang="en-US" dirty="0">
              <a:solidFill>
                <a:schemeClr val="bg1">
                  <a:lumMod val="65000"/>
                </a:schemeClr>
              </a:solidFill>
            </a:endParaRPr>
          </a:p>
        </p:txBody>
      </p:sp>
      <p:sp>
        <p:nvSpPr>
          <p:cNvPr id="15" name="TextBox 14"/>
          <p:cNvSpPr txBox="1"/>
          <p:nvPr/>
        </p:nvSpPr>
        <p:spPr>
          <a:xfrm>
            <a:off x="326185" y="4814013"/>
            <a:ext cx="2083883" cy="369332"/>
          </a:xfrm>
          <a:prstGeom prst="rect">
            <a:avLst/>
          </a:prstGeom>
          <a:noFill/>
        </p:spPr>
        <p:txBody>
          <a:bodyPr wrap="square" rtlCol="0">
            <a:spAutoFit/>
          </a:bodyPr>
          <a:lstStyle/>
          <a:p>
            <a:r>
              <a:rPr lang="en-US" dirty="0" smtClean="0">
                <a:solidFill>
                  <a:schemeClr val="bg1">
                    <a:lumMod val="65000"/>
                  </a:schemeClr>
                </a:solidFill>
              </a:rPr>
              <a:t>Questions…</a:t>
            </a:r>
            <a:endParaRPr lang="en-US" dirty="0">
              <a:solidFill>
                <a:schemeClr val="bg1">
                  <a:lumMod val="65000"/>
                </a:schemeClr>
              </a:solidFill>
            </a:endParaRPr>
          </a:p>
        </p:txBody>
      </p:sp>
      <p:sp>
        <p:nvSpPr>
          <p:cNvPr id="16" name="TextBox 15"/>
          <p:cNvSpPr txBox="1"/>
          <p:nvPr/>
        </p:nvSpPr>
        <p:spPr>
          <a:xfrm>
            <a:off x="4634937" y="4814013"/>
            <a:ext cx="2083883" cy="369332"/>
          </a:xfrm>
          <a:prstGeom prst="rect">
            <a:avLst/>
          </a:prstGeom>
          <a:noFill/>
        </p:spPr>
        <p:txBody>
          <a:bodyPr wrap="square" rtlCol="0">
            <a:spAutoFit/>
          </a:bodyPr>
          <a:lstStyle/>
          <a:p>
            <a:r>
              <a:rPr lang="en-US" dirty="0" smtClean="0">
                <a:solidFill>
                  <a:schemeClr val="bg1">
                    <a:lumMod val="65000"/>
                  </a:schemeClr>
                </a:solidFill>
              </a:rPr>
              <a:t>Ideas…</a:t>
            </a:r>
            <a:endParaRPr lang="en-US" dirty="0">
              <a:solidFill>
                <a:schemeClr val="bg1">
                  <a:lumMod val="65000"/>
                </a:schemeClr>
              </a:solidFill>
            </a:endParaRPr>
          </a:p>
        </p:txBody>
      </p:sp>
      <p:sp>
        <p:nvSpPr>
          <p:cNvPr id="17" name="TextBox 16"/>
          <p:cNvSpPr txBox="1"/>
          <p:nvPr/>
        </p:nvSpPr>
        <p:spPr>
          <a:xfrm>
            <a:off x="5419836" y="2434749"/>
            <a:ext cx="3611378" cy="369332"/>
          </a:xfrm>
          <a:prstGeom prst="rect">
            <a:avLst/>
          </a:prstGeom>
          <a:noFill/>
        </p:spPr>
        <p:txBody>
          <a:bodyPr wrap="square" rtlCol="0">
            <a:spAutoFit/>
          </a:bodyPr>
          <a:lstStyle/>
          <a:p>
            <a:r>
              <a:rPr lang="en-US" dirty="0" smtClean="0"/>
              <a:t>4 minutes</a:t>
            </a:r>
            <a:endParaRPr lang="en-US" dirty="0"/>
          </a:p>
        </p:txBody>
      </p:sp>
      <p:sp>
        <p:nvSpPr>
          <p:cNvPr id="13" name="TextBox 12"/>
          <p:cNvSpPr txBox="1"/>
          <p:nvPr/>
        </p:nvSpPr>
        <p:spPr>
          <a:xfrm>
            <a:off x="247230" y="176558"/>
            <a:ext cx="8122676" cy="523220"/>
          </a:xfrm>
          <a:prstGeom prst="rect">
            <a:avLst/>
          </a:prstGeom>
          <a:noFill/>
        </p:spPr>
        <p:txBody>
          <a:bodyPr wrap="square" rtlCol="0">
            <a:spAutoFit/>
          </a:bodyPr>
          <a:lstStyle/>
          <a:p>
            <a:r>
              <a:rPr lang="en-US" sz="2800" b="1" u="sng" dirty="0" smtClean="0"/>
              <a:t>Build</a:t>
            </a:r>
            <a:r>
              <a:rPr lang="en-US" sz="2800" b="1" dirty="0" smtClean="0"/>
              <a:t> &amp; </a:t>
            </a:r>
            <a:r>
              <a:rPr lang="en-US" sz="2800" b="1" u="sng" dirty="0" smtClean="0"/>
              <a:t>test</a:t>
            </a:r>
            <a:r>
              <a:rPr lang="en-US" sz="2800" b="1" dirty="0" smtClean="0"/>
              <a:t>.</a:t>
            </a:r>
            <a:endParaRPr lang="en-US" sz="2800" b="1" dirty="0"/>
          </a:p>
        </p:txBody>
      </p:sp>
      <p:sp>
        <p:nvSpPr>
          <p:cNvPr id="18" name="TextBox 17"/>
          <p:cNvSpPr txBox="1"/>
          <p:nvPr/>
        </p:nvSpPr>
        <p:spPr>
          <a:xfrm>
            <a:off x="253968" y="1382838"/>
            <a:ext cx="5225405" cy="369332"/>
          </a:xfrm>
          <a:prstGeom prst="rect">
            <a:avLst/>
          </a:prstGeom>
          <a:noFill/>
        </p:spPr>
        <p:txBody>
          <a:bodyPr wrap="none" rtlCol="0">
            <a:spAutoFit/>
          </a:bodyPr>
          <a:lstStyle/>
          <a:p>
            <a:r>
              <a:rPr lang="en-US" dirty="0" smtClean="0">
                <a:solidFill>
                  <a:schemeClr val="bg1">
                    <a:lumMod val="65000"/>
                  </a:schemeClr>
                </a:solidFill>
              </a:rPr>
              <a:t>Make something that your partner can interact with….</a:t>
            </a:r>
            <a:endParaRPr lang="en-US" dirty="0">
              <a:solidFill>
                <a:schemeClr val="bg1">
                  <a:lumMod val="65000"/>
                </a:schemeClr>
              </a:solidFill>
            </a:endParaRPr>
          </a:p>
        </p:txBody>
      </p:sp>
      <p:sp>
        <p:nvSpPr>
          <p:cNvPr id="19" name="TextBox 18"/>
          <p:cNvSpPr txBox="1"/>
          <p:nvPr/>
        </p:nvSpPr>
        <p:spPr>
          <a:xfrm>
            <a:off x="247230" y="821303"/>
            <a:ext cx="7940179" cy="461665"/>
          </a:xfrm>
          <a:prstGeom prst="rect">
            <a:avLst/>
          </a:prstGeom>
          <a:noFill/>
        </p:spPr>
        <p:txBody>
          <a:bodyPr wrap="square" rtlCol="0">
            <a:spAutoFit/>
          </a:bodyPr>
          <a:lstStyle/>
          <a:p>
            <a:r>
              <a:rPr lang="en-US" sz="2400" b="1" dirty="0" smtClean="0"/>
              <a:t>7. Build your solution.</a:t>
            </a:r>
            <a:endParaRPr lang="en-US" sz="2400" b="1" dirty="0"/>
          </a:p>
        </p:txBody>
      </p:sp>
      <p:sp>
        <p:nvSpPr>
          <p:cNvPr id="20" name="TextBox 19"/>
          <p:cNvSpPr txBox="1"/>
          <p:nvPr/>
        </p:nvSpPr>
        <p:spPr>
          <a:xfrm>
            <a:off x="3207353" y="893104"/>
            <a:ext cx="1841302" cy="369332"/>
          </a:xfrm>
          <a:prstGeom prst="rect">
            <a:avLst/>
          </a:prstGeom>
          <a:noFill/>
        </p:spPr>
        <p:txBody>
          <a:bodyPr wrap="square" rtlCol="0">
            <a:spAutoFit/>
          </a:bodyPr>
          <a:lstStyle/>
          <a:p>
            <a:r>
              <a:rPr lang="en-US" dirty="0" smtClean="0"/>
              <a:t>10 min </a:t>
            </a:r>
            <a:r>
              <a:rPr lang="en-US" dirty="0" smtClean="0">
                <a:solidFill>
                  <a:schemeClr val="accent6">
                    <a:lumMod val="75000"/>
                  </a:schemeClr>
                </a:solidFill>
              </a:rPr>
              <a:t>(silently)</a:t>
            </a:r>
            <a:endParaRPr lang="en-US" dirty="0">
              <a:solidFill>
                <a:schemeClr val="accent6">
                  <a:lumMod val="75000"/>
                </a:schemeClr>
              </a:solidFill>
            </a:endParaRPr>
          </a:p>
        </p:txBody>
      </p:sp>
      <p:sp>
        <p:nvSpPr>
          <p:cNvPr id="21" name="Rounded Rectangle 20"/>
          <p:cNvSpPr/>
          <p:nvPr/>
        </p:nvSpPr>
        <p:spPr>
          <a:xfrm>
            <a:off x="247231" y="1349988"/>
            <a:ext cx="8725502" cy="657438"/>
          </a:xfrm>
          <a:prstGeom prst="roundRect">
            <a:avLst>
              <a:gd name="adj" fmla="val 12563"/>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Text Box 12"/>
          <p:cNvSpPr txBox="1">
            <a:spLocks noChangeArrowheads="1"/>
          </p:cNvSpPr>
          <p:nvPr/>
        </p:nvSpPr>
        <p:spPr bwMode="auto">
          <a:xfrm>
            <a:off x="5165158" y="3211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02</a:t>
            </a:r>
            <a:endParaRPr lang="en-US" sz="7200" b="1" dirty="0">
              <a:solidFill>
                <a:srgbClr val="8EB4E3"/>
              </a:solidFill>
              <a:latin typeface="Verdana" charset="0"/>
            </a:endParaRPr>
          </a:p>
        </p:txBody>
      </p:sp>
      <p:sp>
        <p:nvSpPr>
          <p:cNvPr id="23" name="Oval 22"/>
          <p:cNvSpPr>
            <a:spLocks noChangeArrowheads="1"/>
          </p:cNvSpPr>
          <p:nvPr/>
        </p:nvSpPr>
        <p:spPr bwMode="auto">
          <a:xfrm>
            <a:off x="6733512" y="38368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4" name="Oval 23"/>
          <p:cNvSpPr>
            <a:spLocks noChangeArrowheads="1"/>
          </p:cNvSpPr>
          <p:nvPr/>
        </p:nvSpPr>
        <p:spPr bwMode="auto">
          <a:xfrm>
            <a:off x="6733512" y="75993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5" name="Text Box 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6" name="Text Box 7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7" name="Text Box 7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8" name="Text Box 7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9" name="Text Box 7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0" name="Text Box 7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1" name="Text Box 8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2" name="Text Box 8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3" name="Text Box 8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34" name="Text Box 8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35" name="Text Box 8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6" name="Text Box 8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7" name="Text Box 8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8" name="Text Box 8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9" name="Text Box 8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0" name="Text Box 8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1" name="Text Box 9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2" name="Text Box 9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3" name="Text Box 9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4" name="Text Box 9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5" name="Text Box 9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6" name="Text Box 9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7" name="Text Box 9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8" name="Text Box 9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9" name="Text Box 9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0" name="Text Box 9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1" name="Text Box 10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2" name="Text Box 10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3" name="Text Box 10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4" name="Text Box 10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5" name="Text Box 10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6" name="Text Box 10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7" name="Text Box 10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8" name="Text Box 10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9" name="Text Box 10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0" name="Text Box 11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1" name="Text Box 11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2" name="Text Box 11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3" name="Text Box 11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4" name="Text Box 11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5" name="Text Box 11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6" name="Text Box 1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7" name="Text Box 11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8" name="Text Box 11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9" name="Text Box 11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0" name="Text Box 12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1" name="Text Box 12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2" name="Text Box 12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3" name="Text Box 12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4" name="Text Box 12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5" name="Text Box 12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6" name="Text Box 12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7" name="Text Box 12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8" name="Text Box 12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9" name="Text Box 12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0" name="Text Box 13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1" name="Text Box 13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2" name="Text Box 13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3" name="Text Box 13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4" name="Text Box 13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534647630"/>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6"/>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7"/>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8"/>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9"/>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0"/>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1"/>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2"/>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5"/>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6"/>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7"/>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8"/>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9"/>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0"/>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1"/>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2"/>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3"/>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4"/>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5"/>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6"/>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7"/>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8"/>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9"/>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0"/>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1"/>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2"/>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3"/>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4"/>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5"/>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6"/>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7"/>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8"/>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9"/>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0"/>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1"/>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2"/>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3"/>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4"/>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5"/>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6"/>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7"/>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8"/>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9"/>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0"/>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1"/>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3"/>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4"/>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5"/>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6"/>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7"/>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8"/>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9"/>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0"/>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1"/>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2"/>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3"/>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dissolve">
                                      <p:cBhvr>
                                        <p:cTn id="1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203" y="2868842"/>
            <a:ext cx="2718709" cy="369332"/>
          </a:xfrm>
          <a:prstGeom prst="rect">
            <a:avLst/>
          </a:prstGeom>
          <a:noFill/>
        </p:spPr>
        <p:txBody>
          <a:bodyPr wrap="square" rtlCol="0">
            <a:spAutoFit/>
          </a:bodyPr>
          <a:lstStyle/>
          <a:p>
            <a:r>
              <a:rPr lang="en-US" dirty="0" smtClean="0">
                <a:solidFill>
                  <a:schemeClr val="bg1">
                    <a:lumMod val="65000"/>
                  </a:schemeClr>
                </a:solidFill>
              </a:rPr>
              <a:t>What worked…</a:t>
            </a:r>
            <a:endParaRPr lang="en-US" dirty="0">
              <a:solidFill>
                <a:schemeClr val="bg1">
                  <a:lumMod val="65000"/>
                </a:schemeClr>
              </a:solidFill>
            </a:endParaRPr>
          </a:p>
        </p:txBody>
      </p:sp>
      <p:sp>
        <p:nvSpPr>
          <p:cNvPr id="9" name="TextBox 8"/>
          <p:cNvSpPr txBox="1"/>
          <p:nvPr/>
        </p:nvSpPr>
        <p:spPr>
          <a:xfrm>
            <a:off x="273419" y="2362980"/>
            <a:ext cx="7940179" cy="461665"/>
          </a:xfrm>
          <a:prstGeom prst="rect">
            <a:avLst/>
          </a:prstGeom>
          <a:noFill/>
        </p:spPr>
        <p:txBody>
          <a:bodyPr wrap="square" rtlCol="0">
            <a:spAutoFit/>
          </a:bodyPr>
          <a:lstStyle/>
          <a:p>
            <a:r>
              <a:rPr lang="en-US" sz="2400" b="1" dirty="0" smtClean="0"/>
              <a:t>8. Share your solution and get feedback.</a:t>
            </a:r>
            <a:endParaRPr lang="en-US" sz="2400" b="1" dirty="0"/>
          </a:p>
        </p:txBody>
      </p:sp>
      <p:sp>
        <p:nvSpPr>
          <p:cNvPr id="8" name="Rounded Rectangle 7"/>
          <p:cNvSpPr/>
          <p:nvPr/>
        </p:nvSpPr>
        <p:spPr>
          <a:xfrm>
            <a:off x="273419" y="2840473"/>
            <a:ext cx="4290879"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ounded Rectangle 9"/>
          <p:cNvSpPr/>
          <p:nvPr/>
        </p:nvSpPr>
        <p:spPr>
          <a:xfrm>
            <a:off x="4583749" y="2842470"/>
            <a:ext cx="4245521"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253968" y="4844374"/>
            <a:ext cx="4290879"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4564298" y="4844374"/>
            <a:ext cx="4245521"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83749" y="2882420"/>
            <a:ext cx="3389186" cy="369332"/>
          </a:xfrm>
          <a:prstGeom prst="rect">
            <a:avLst/>
          </a:prstGeom>
          <a:noFill/>
        </p:spPr>
        <p:txBody>
          <a:bodyPr wrap="square" rtlCol="0">
            <a:spAutoFit/>
          </a:bodyPr>
          <a:lstStyle/>
          <a:p>
            <a:r>
              <a:rPr lang="en-US" dirty="0" smtClean="0">
                <a:solidFill>
                  <a:schemeClr val="bg1">
                    <a:lumMod val="65000"/>
                  </a:schemeClr>
                </a:solidFill>
              </a:rPr>
              <a:t>What could be improved…</a:t>
            </a:r>
            <a:endParaRPr lang="en-US" dirty="0">
              <a:solidFill>
                <a:schemeClr val="bg1">
                  <a:lumMod val="65000"/>
                </a:schemeClr>
              </a:solidFill>
            </a:endParaRPr>
          </a:p>
        </p:txBody>
      </p:sp>
      <p:sp>
        <p:nvSpPr>
          <p:cNvPr id="15" name="TextBox 14"/>
          <p:cNvSpPr txBox="1"/>
          <p:nvPr/>
        </p:nvSpPr>
        <p:spPr>
          <a:xfrm>
            <a:off x="326185" y="4814013"/>
            <a:ext cx="2083883" cy="369332"/>
          </a:xfrm>
          <a:prstGeom prst="rect">
            <a:avLst/>
          </a:prstGeom>
          <a:noFill/>
        </p:spPr>
        <p:txBody>
          <a:bodyPr wrap="square" rtlCol="0">
            <a:spAutoFit/>
          </a:bodyPr>
          <a:lstStyle/>
          <a:p>
            <a:r>
              <a:rPr lang="en-US" dirty="0" smtClean="0">
                <a:solidFill>
                  <a:schemeClr val="bg1">
                    <a:lumMod val="65000"/>
                  </a:schemeClr>
                </a:solidFill>
              </a:rPr>
              <a:t>Questions…</a:t>
            </a:r>
            <a:endParaRPr lang="en-US" dirty="0">
              <a:solidFill>
                <a:schemeClr val="bg1">
                  <a:lumMod val="65000"/>
                </a:schemeClr>
              </a:solidFill>
            </a:endParaRPr>
          </a:p>
        </p:txBody>
      </p:sp>
      <p:sp>
        <p:nvSpPr>
          <p:cNvPr id="16" name="TextBox 15"/>
          <p:cNvSpPr txBox="1"/>
          <p:nvPr/>
        </p:nvSpPr>
        <p:spPr>
          <a:xfrm>
            <a:off x="4634937" y="4814013"/>
            <a:ext cx="2083883" cy="369332"/>
          </a:xfrm>
          <a:prstGeom prst="rect">
            <a:avLst/>
          </a:prstGeom>
          <a:noFill/>
        </p:spPr>
        <p:txBody>
          <a:bodyPr wrap="square" rtlCol="0">
            <a:spAutoFit/>
          </a:bodyPr>
          <a:lstStyle/>
          <a:p>
            <a:r>
              <a:rPr lang="en-US" dirty="0" smtClean="0">
                <a:solidFill>
                  <a:schemeClr val="bg1">
                    <a:lumMod val="65000"/>
                  </a:schemeClr>
                </a:solidFill>
              </a:rPr>
              <a:t>Ideas…</a:t>
            </a:r>
            <a:endParaRPr lang="en-US" dirty="0">
              <a:solidFill>
                <a:schemeClr val="bg1">
                  <a:lumMod val="65000"/>
                </a:schemeClr>
              </a:solidFill>
            </a:endParaRPr>
          </a:p>
        </p:txBody>
      </p:sp>
      <p:sp>
        <p:nvSpPr>
          <p:cNvPr id="17" name="TextBox 16"/>
          <p:cNvSpPr txBox="1"/>
          <p:nvPr/>
        </p:nvSpPr>
        <p:spPr>
          <a:xfrm>
            <a:off x="5419836" y="2434749"/>
            <a:ext cx="3611378" cy="369332"/>
          </a:xfrm>
          <a:prstGeom prst="rect">
            <a:avLst/>
          </a:prstGeom>
          <a:noFill/>
        </p:spPr>
        <p:txBody>
          <a:bodyPr wrap="square" rtlCol="0">
            <a:spAutoFit/>
          </a:bodyPr>
          <a:lstStyle/>
          <a:p>
            <a:r>
              <a:rPr lang="en-US" dirty="0" smtClean="0"/>
              <a:t>4 minutes</a:t>
            </a:r>
            <a:endParaRPr lang="en-US" dirty="0"/>
          </a:p>
        </p:txBody>
      </p:sp>
      <p:sp>
        <p:nvSpPr>
          <p:cNvPr id="13" name="TextBox 12"/>
          <p:cNvSpPr txBox="1"/>
          <p:nvPr/>
        </p:nvSpPr>
        <p:spPr>
          <a:xfrm>
            <a:off x="247230" y="176558"/>
            <a:ext cx="8122676" cy="523220"/>
          </a:xfrm>
          <a:prstGeom prst="rect">
            <a:avLst/>
          </a:prstGeom>
          <a:noFill/>
        </p:spPr>
        <p:txBody>
          <a:bodyPr wrap="square" rtlCol="0">
            <a:spAutoFit/>
          </a:bodyPr>
          <a:lstStyle/>
          <a:p>
            <a:r>
              <a:rPr lang="en-US" sz="2800" b="1" u="sng" dirty="0" smtClean="0"/>
              <a:t>Build</a:t>
            </a:r>
            <a:r>
              <a:rPr lang="en-US" sz="2800" b="1" dirty="0" smtClean="0"/>
              <a:t> &amp; </a:t>
            </a:r>
            <a:r>
              <a:rPr lang="en-US" sz="2800" b="1" u="sng" dirty="0" smtClean="0"/>
              <a:t>test</a:t>
            </a:r>
            <a:r>
              <a:rPr lang="en-US" sz="2800" b="1" dirty="0" smtClean="0"/>
              <a:t>.</a:t>
            </a:r>
            <a:endParaRPr lang="en-US" sz="2800" b="1" dirty="0"/>
          </a:p>
        </p:txBody>
      </p:sp>
      <p:sp>
        <p:nvSpPr>
          <p:cNvPr id="18" name="TextBox 17"/>
          <p:cNvSpPr txBox="1"/>
          <p:nvPr/>
        </p:nvSpPr>
        <p:spPr>
          <a:xfrm>
            <a:off x="253968" y="1382838"/>
            <a:ext cx="5225405" cy="369332"/>
          </a:xfrm>
          <a:prstGeom prst="rect">
            <a:avLst/>
          </a:prstGeom>
          <a:noFill/>
        </p:spPr>
        <p:txBody>
          <a:bodyPr wrap="none" rtlCol="0">
            <a:spAutoFit/>
          </a:bodyPr>
          <a:lstStyle/>
          <a:p>
            <a:r>
              <a:rPr lang="en-US" dirty="0" smtClean="0">
                <a:solidFill>
                  <a:schemeClr val="bg1">
                    <a:lumMod val="65000"/>
                  </a:schemeClr>
                </a:solidFill>
              </a:rPr>
              <a:t>Make something that your partner can interact with….</a:t>
            </a:r>
            <a:endParaRPr lang="en-US" dirty="0">
              <a:solidFill>
                <a:schemeClr val="bg1">
                  <a:lumMod val="65000"/>
                </a:schemeClr>
              </a:solidFill>
            </a:endParaRPr>
          </a:p>
        </p:txBody>
      </p:sp>
      <p:sp>
        <p:nvSpPr>
          <p:cNvPr id="19" name="TextBox 18"/>
          <p:cNvSpPr txBox="1"/>
          <p:nvPr/>
        </p:nvSpPr>
        <p:spPr>
          <a:xfrm>
            <a:off x="247230" y="821303"/>
            <a:ext cx="7940179" cy="461665"/>
          </a:xfrm>
          <a:prstGeom prst="rect">
            <a:avLst/>
          </a:prstGeom>
          <a:noFill/>
        </p:spPr>
        <p:txBody>
          <a:bodyPr wrap="square" rtlCol="0">
            <a:spAutoFit/>
          </a:bodyPr>
          <a:lstStyle/>
          <a:p>
            <a:r>
              <a:rPr lang="en-US" sz="2400" b="1" dirty="0" smtClean="0"/>
              <a:t>7. Build your solution.</a:t>
            </a:r>
            <a:endParaRPr lang="en-US" sz="2400" b="1" dirty="0"/>
          </a:p>
        </p:txBody>
      </p:sp>
      <p:sp>
        <p:nvSpPr>
          <p:cNvPr id="20" name="TextBox 19"/>
          <p:cNvSpPr txBox="1"/>
          <p:nvPr/>
        </p:nvSpPr>
        <p:spPr>
          <a:xfrm>
            <a:off x="3207353" y="893104"/>
            <a:ext cx="1841302" cy="369332"/>
          </a:xfrm>
          <a:prstGeom prst="rect">
            <a:avLst/>
          </a:prstGeom>
          <a:noFill/>
        </p:spPr>
        <p:txBody>
          <a:bodyPr wrap="square" rtlCol="0">
            <a:spAutoFit/>
          </a:bodyPr>
          <a:lstStyle/>
          <a:p>
            <a:r>
              <a:rPr lang="en-US" dirty="0" smtClean="0"/>
              <a:t>10 min </a:t>
            </a:r>
            <a:r>
              <a:rPr lang="en-US" dirty="0" smtClean="0">
                <a:solidFill>
                  <a:schemeClr val="accent6">
                    <a:lumMod val="75000"/>
                  </a:schemeClr>
                </a:solidFill>
              </a:rPr>
              <a:t>(silently)</a:t>
            </a:r>
            <a:endParaRPr lang="en-US" dirty="0">
              <a:solidFill>
                <a:schemeClr val="accent6">
                  <a:lumMod val="75000"/>
                </a:schemeClr>
              </a:solidFill>
            </a:endParaRPr>
          </a:p>
        </p:txBody>
      </p:sp>
      <p:sp>
        <p:nvSpPr>
          <p:cNvPr id="21" name="Rounded Rectangle 20"/>
          <p:cNvSpPr/>
          <p:nvPr/>
        </p:nvSpPr>
        <p:spPr>
          <a:xfrm>
            <a:off x="247231" y="1349988"/>
            <a:ext cx="8725502" cy="657438"/>
          </a:xfrm>
          <a:prstGeom prst="roundRect">
            <a:avLst>
              <a:gd name="adj" fmla="val 12563"/>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Text Box 12"/>
          <p:cNvSpPr txBox="1">
            <a:spLocks noChangeArrowheads="1"/>
          </p:cNvSpPr>
          <p:nvPr/>
        </p:nvSpPr>
        <p:spPr bwMode="auto">
          <a:xfrm>
            <a:off x="5165158" y="3211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01</a:t>
            </a:r>
            <a:endParaRPr lang="en-US" sz="7200" b="1" dirty="0">
              <a:solidFill>
                <a:srgbClr val="8EB4E3"/>
              </a:solidFill>
              <a:latin typeface="Verdana" charset="0"/>
            </a:endParaRPr>
          </a:p>
        </p:txBody>
      </p:sp>
      <p:sp>
        <p:nvSpPr>
          <p:cNvPr id="23" name="Oval 22"/>
          <p:cNvSpPr>
            <a:spLocks noChangeArrowheads="1"/>
          </p:cNvSpPr>
          <p:nvPr/>
        </p:nvSpPr>
        <p:spPr bwMode="auto">
          <a:xfrm>
            <a:off x="6733512" y="38368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4" name="Oval 23"/>
          <p:cNvSpPr>
            <a:spLocks noChangeArrowheads="1"/>
          </p:cNvSpPr>
          <p:nvPr/>
        </p:nvSpPr>
        <p:spPr bwMode="auto">
          <a:xfrm>
            <a:off x="6733512" y="75993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5" name="Text Box 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6" name="Text Box 7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7" name="Text Box 7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8" name="Text Box 7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9" name="Text Box 7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0" name="Text Box 7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1" name="Text Box 8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2" name="Text Box 8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3" name="Text Box 8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34" name="Text Box 8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35" name="Text Box 8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6" name="Text Box 8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7" name="Text Box 8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8" name="Text Box 8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9" name="Text Box 8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0" name="Text Box 8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1" name="Text Box 9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2" name="Text Box 9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3" name="Text Box 9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4" name="Text Box 9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5" name="Text Box 9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6" name="Text Box 9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7" name="Text Box 9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8" name="Text Box 9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9" name="Text Box 9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0" name="Text Box 9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1" name="Text Box 10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2" name="Text Box 10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3" name="Text Box 10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4" name="Text Box 10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5" name="Text Box 10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6" name="Text Box 10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7" name="Text Box 10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8" name="Text Box 10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9" name="Text Box 10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0" name="Text Box 11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1" name="Text Box 11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2" name="Text Box 11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3" name="Text Box 11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4" name="Text Box 11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5" name="Text Box 11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6" name="Text Box 1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7" name="Text Box 11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8" name="Text Box 11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9" name="Text Box 11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0" name="Text Box 12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1" name="Text Box 12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2" name="Text Box 12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3" name="Text Box 12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4" name="Text Box 12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5" name="Text Box 12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6" name="Text Box 12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7" name="Text Box 12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8" name="Text Box 12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9" name="Text Box 12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0" name="Text Box 13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1" name="Text Box 13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2" name="Text Box 13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3" name="Text Box 13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4" name="Text Box 13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1586390540"/>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6"/>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7"/>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8"/>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9"/>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0"/>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1"/>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2"/>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5"/>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6"/>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7"/>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8"/>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9"/>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0"/>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1"/>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2"/>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3"/>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4"/>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5"/>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6"/>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7"/>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8"/>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9"/>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0"/>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1"/>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2"/>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3"/>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4"/>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5"/>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6"/>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7"/>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8"/>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9"/>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0"/>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1"/>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2"/>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3"/>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4"/>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5"/>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6"/>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7"/>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8"/>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9"/>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0"/>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1"/>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3"/>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4"/>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5"/>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6"/>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7"/>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8"/>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9"/>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0"/>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1"/>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2"/>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3"/>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dissolve">
                                      <p:cBhvr>
                                        <p:cTn id="1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design thinkin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23920"/>
          <a:stretch/>
        </p:blipFill>
        <p:spPr bwMode="auto">
          <a:xfrm>
            <a:off x="1789822" y="1714147"/>
            <a:ext cx="5715000" cy="28986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design thinking"/>
          <p:cNvPicPr>
            <a:picLocks noChangeAspect="1" noChangeArrowheads="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9000" contrast="23000"/>
                    </a14:imgEffect>
                  </a14:imgLayer>
                </a14:imgProps>
              </a:ext>
              <a:ext uri="{28A0092B-C50C-407E-A947-70E740481C1C}">
                <a14:useLocalDpi xmlns:a14="http://schemas.microsoft.com/office/drawing/2010/main" val="0"/>
              </a:ext>
            </a:extLst>
          </a:blip>
          <a:srcRect l="-1190" t="25106" r="74466" b="34043"/>
          <a:stretch/>
        </p:blipFill>
        <p:spPr bwMode="auto">
          <a:xfrm>
            <a:off x="1726590" y="1775855"/>
            <a:ext cx="1527243" cy="1556427"/>
          </a:xfrm>
          <a:prstGeom prst="hexagon">
            <a:avLst/>
          </a:prstGeom>
          <a:noFill/>
          <a:extLst>
            <a:ext uri="{909E8E84-426E-40DD-AFC4-6F175D3DCCD1}">
              <a14:hiddenFill xmlns:a14="http://schemas.microsoft.com/office/drawing/2010/main">
                <a:solidFill>
                  <a:srgbClr val="FFFFFF"/>
                </a:solidFill>
              </a14:hiddenFill>
            </a:ext>
          </a:extLst>
        </p:spPr>
      </p:pic>
      <p:sp>
        <p:nvSpPr>
          <p:cNvPr id="11" name="TextBox 10">
            <a:hlinkClick r:id="rId6"/>
          </p:cNvPr>
          <p:cNvSpPr txBox="1"/>
          <p:nvPr/>
        </p:nvSpPr>
        <p:spPr>
          <a:xfrm>
            <a:off x="1163320" y="5069532"/>
            <a:ext cx="2735440" cy="1015663"/>
          </a:xfrm>
          <a:prstGeom prst="rect">
            <a:avLst/>
          </a:prstGeom>
          <a:noFill/>
        </p:spPr>
        <p:txBody>
          <a:bodyPr wrap="square" rtlCol="0">
            <a:spAutoFit/>
          </a:bodyPr>
          <a:lstStyle/>
          <a:p>
            <a:r>
              <a:rPr lang="en-US" sz="3200" b="1" dirty="0" smtClean="0">
                <a:solidFill>
                  <a:srgbClr val="7593B9"/>
                </a:solidFill>
                <a:latin typeface="DIN-Medium"/>
              </a:rPr>
              <a:t>EMPATHY?</a:t>
            </a:r>
            <a:endParaRPr lang="en-US" sz="3200" b="1" dirty="0">
              <a:solidFill>
                <a:srgbClr val="7593B9"/>
              </a:solidFill>
              <a:latin typeface="DIN-Medium"/>
            </a:endParaRPr>
          </a:p>
          <a:p>
            <a:endParaRPr lang="en-US" sz="2800" dirty="0">
              <a:solidFill>
                <a:srgbClr val="7593B9"/>
              </a:solidFill>
              <a:latin typeface="DIN-Medium"/>
              <a:cs typeface="DIN-Medium"/>
            </a:endParaRPr>
          </a:p>
        </p:txBody>
      </p:sp>
      <p:sp>
        <p:nvSpPr>
          <p:cNvPr id="14" name="Rectangle 13"/>
          <p:cNvSpPr/>
          <p:nvPr/>
        </p:nvSpPr>
        <p:spPr>
          <a:xfrm>
            <a:off x="3558511" y="5177262"/>
            <a:ext cx="5212080" cy="923330"/>
          </a:xfrm>
          <a:prstGeom prst="rect">
            <a:avLst/>
          </a:prstGeom>
        </p:spPr>
        <p:txBody>
          <a:bodyPr wrap="square">
            <a:spAutoFit/>
          </a:bodyPr>
          <a:lstStyle/>
          <a:p>
            <a:pPr marL="285750" indent="-285750">
              <a:buFont typeface="Arial"/>
              <a:buChar char="•"/>
            </a:pPr>
            <a:r>
              <a:rPr lang="en-US" dirty="0" smtClean="0">
                <a:latin typeface="DIN-Medium"/>
              </a:rPr>
              <a:t>Uncover </a:t>
            </a:r>
            <a:r>
              <a:rPr lang="en-US" b="1" dirty="0" smtClean="0">
                <a:solidFill>
                  <a:srgbClr val="7593B9"/>
                </a:solidFill>
                <a:latin typeface="DIN-Medium"/>
              </a:rPr>
              <a:t>NEEDS</a:t>
            </a:r>
            <a:r>
              <a:rPr lang="en-US" dirty="0" smtClean="0">
                <a:latin typeface="DIN-Medium"/>
              </a:rPr>
              <a:t> </a:t>
            </a:r>
            <a:r>
              <a:rPr lang="en-US" dirty="0">
                <a:latin typeface="DIN-Medium"/>
              </a:rPr>
              <a:t>that people </a:t>
            </a:r>
            <a:br>
              <a:rPr lang="en-US" dirty="0">
                <a:latin typeface="DIN-Medium"/>
              </a:rPr>
            </a:br>
            <a:endParaRPr lang="en-US" dirty="0">
              <a:latin typeface="DIN-Medium"/>
            </a:endParaRPr>
          </a:p>
          <a:p>
            <a:pPr marL="285750" indent="-285750">
              <a:buFont typeface="Arial"/>
              <a:buChar char="•"/>
            </a:pPr>
            <a:r>
              <a:rPr lang="en-US" dirty="0" smtClean="0">
                <a:latin typeface="DIN-Medium"/>
              </a:rPr>
              <a:t>Discover </a:t>
            </a:r>
            <a:r>
              <a:rPr lang="en-US" dirty="0">
                <a:latin typeface="DIN-Medium"/>
              </a:rPr>
              <a:t>the </a:t>
            </a:r>
            <a:r>
              <a:rPr lang="en-US" b="1" dirty="0" smtClean="0">
                <a:solidFill>
                  <a:srgbClr val="7593B9"/>
                </a:solidFill>
                <a:latin typeface="DIN-Medium"/>
              </a:rPr>
              <a:t>EMOTIONS</a:t>
            </a:r>
            <a:r>
              <a:rPr lang="en-US" dirty="0" smtClean="0">
                <a:latin typeface="DIN-Medium"/>
              </a:rPr>
              <a:t> </a:t>
            </a:r>
            <a:r>
              <a:rPr lang="en-US" dirty="0">
                <a:latin typeface="DIN-Medium"/>
              </a:rPr>
              <a:t>that guide behaviors </a:t>
            </a:r>
          </a:p>
        </p:txBody>
      </p:sp>
      <p:sp>
        <p:nvSpPr>
          <p:cNvPr id="21" name="TextBox 20"/>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a:t>
            </a:r>
            <a:r>
              <a:rPr lang="en-US" sz="2800" b="1" u="sng" dirty="0" smtClean="0"/>
              <a:t>partner</a:t>
            </a:r>
            <a:r>
              <a:rPr lang="en-US" sz="2800" b="1" dirty="0" smtClean="0"/>
              <a:t>. Start by gaining </a:t>
            </a:r>
            <a:r>
              <a:rPr lang="en-US" sz="2800" b="1" u="sng" dirty="0" smtClean="0">
                <a:solidFill>
                  <a:srgbClr val="7593B9"/>
                </a:solidFill>
              </a:rPr>
              <a:t>empathy and understanding</a:t>
            </a:r>
            <a:r>
              <a:rPr lang="en-US" sz="2800" b="1" dirty="0" smtClean="0"/>
              <a:t>. </a:t>
            </a:r>
            <a:endParaRPr lang="en-US" sz="2800" b="1" dirty="0"/>
          </a:p>
        </p:txBody>
      </p:sp>
    </p:spTree>
    <p:extLst>
      <p:ext uri="{BB962C8B-B14F-4D97-AF65-F5344CB8AC3E}">
        <p14:creationId xmlns:p14="http://schemas.microsoft.com/office/powerpoint/2010/main" val="281294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203" y="2868842"/>
            <a:ext cx="2718709" cy="369332"/>
          </a:xfrm>
          <a:prstGeom prst="rect">
            <a:avLst/>
          </a:prstGeom>
          <a:noFill/>
        </p:spPr>
        <p:txBody>
          <a:bodyPr wrap="square" rtlCol="0">
            <a:spAutoFit/>
          </a:bodyPr>
          <a:lstStyle/>
          <a:p>
            <a:r>
              <a:rPr lang="en-US" dirty="0" smtClean="0">
                <a:solidFill>
                  <a:schemeClr val="bg1">
                    <a:lumMod val="65000"/>
                  </a:schemeClr>
                </a:solidFill>
              </a:rPr>
              <a:t>What worked…</a:t>
            </a:r>
            <a:endParaRPr lang="en-US" dirty="0">
              <a:solidFill>
                <a:schemeClr val="bg1">
                  <a:lumMod val="65000"/>
                </a:schemeClr>
              </a:solidFill>
            </a:endParaRPr>
          </a:p>
        </p:txBody>
      </p:sp>
      <p:sp>
        <p:nvSpPr>
          <p:cNvPr id="9" name="TextBox 8"/>
          <p:cNvSpPr txBox="1"/>
          <p:nvPr/>
        </p:nvSpPr>
        <p:spPr>
          <a:xfrm>
            <a:off x="273419" y="2362980"/>
            <a:ext cx="7940179" cy="461665"/>
          </a:xfrm>
          <a:prstGeom prst="rect">
            <a:avLst/>
          </a:prstGeom>
          <a:noFill/>
        </p:spPr>
        <p:txBody>
          <a:bodyPr wrap="square" rtlCol="0">
            <a:spAutoFit/>
          </a:bodyPr>
          <a:lstStyle/>
          <a:p>
            <a:r>
              <a:rPr lang="en-US" sz="2400" b="1" dirty="0" smtClean="0"/>
              <a:t>8. Share your solution and get feedback.</a:t>
            </a:r>
            <a:endParaRPr lang="en-US" sz="2400" b="1" dirty="0"/>
          </a:p>
        </p:txBody>
      </p:sp>
      <p:sp>
        <p:nvSpPr>
          <p:cNvPr id="8" name="Rounded Rectangle 7"/>
          <p:cNvSpPr/>
          <p:nvPr/>
        </p:nvSpPr>
        <p:spPr>
          <a:xfrm>
            <a:off x="273419" y="2840473"/>
            <a:ext cx="4290879"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ounded Rectangle 9"/>
          <p:cNvSpPr/>
          <p:nvPr/>
        </p:nvSpPr>
        <p:spPr>
          <a:xfrm>
            <a:off x="4583749" y="2842470"/>
            <a:ext cx="4245521"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253968" y="4844374"/>
            <a:ext cx="4290879"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4564298" y="4844374"/>
            <a:ext cx="4245521"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83749" y="2882420"/>
            <a:ext cx="3389186" cy="369332"/>
          </a:xfrm>
          <a:prstGeom prst="rect">
            <a:avLst/>
          </a:prstGeom>
          <a:noFill/>
        </p:spPr>
        <p:txBody>
          <a:bodyPr wrap="square" rtlCol="0">
            <a:spAutoFit/>
          </a:bodyPr>
          <a:lstStyle/>
          <a:p>
            <a:r>
              <a:rPr lang="en-US" dirty="0" smtClean="0">
                <a:solidFill>
                  <a:schemeClr val="bg1">
                    <a:lumMod val="65000"/>
                  </a:schemeClr>
                </a:solidFill>
              </a:rPr>
              <a:t>What could be improved…</a:t>
            </a:r>
            <a:endParaRPr lang="en-US" dirty="0">
              <a:solidFill>
                <a:schemeClr val="bg1">
                  <a:lumMod val="65000"/>
                </a:schemeClr>
              </a:solidFill>
            </a:endParaRPr>
          </a:p>
        </p:txBody>
      </p:sp>
      <p:sp>
        <p:nvSpPr>
          <p:cNvPr id="15" name="TextBox 14"/>
          <p:cNvSpPr txBox="1"/>
          <p:nvPr/>
        </p:nvSpPr>
        <p:spPr>
          <a:xfrm>
            <a:off x="326185" y="4814013"/>
            <a:ext cx="2083883" cy="369332"/>
          </a:xfrm>
          <a:prstGeom prst="rect">
            <a:avLst/>
          </a:prstGeom>
          <a:noFill/>
        </p:spPr>
        <p:txBody>
          <a:bodyPr wrap="square" rtlCol="0">
            <a:spAutoFit/>
          </a:bodyPr>
          <a:lstStyle/>
          <a:p>
            <a:r>
              <a:rPr lang="en-US" dirty="0" smtClean="0">
                <a:solidFill>
                  <a:schemeClr val="bg1">
                    <a:lumMod val="65000"/>
                  </a:schemeClr>
                </a:solidFill>
              </a:rPr>
              <a:t>Questions…</a:t>
            </a:r>
            <a:endParaRPr lang="en-US" dirty="0">
              <a:solidFill>
                <a:schemeClr val="bg1">
                  <a:lumMod val="65000"/>
                </a:schemeClr>
              </a:solidFill>
            </a:endParaRPr>
          </a:p>
        </p:txBody>
      </p:sp>
      <p:sp>
        <p:nvSpPr>
          <p:cNvPr id="16" name="TextBox 15"/>
          <p:cNvSpPr txBox="1"/>
          <p:nvPr/>
        </p:nvSpPr>
        <p:spPr>
          <a:xfrm>
            <a:off x="4634937" y="4814013"/>
            <a:ext cx="2083883" cy="369332"/>
          </a:xfrm>
          <a:prstGeom prst="rect">
            <a:avLst/>
          </a:prstGeom>
          <a:noFill/>
        </p:spPr>
        <p:txBody>
          <a:bodyPr wrap="square" rtlCol="0">
            <a:spAutoFit/>
          </a:bodyPr>
          <a:lstStyle/>
          <a:p>
            <a:r>
              <a:rPr lang="en-US" dirty="0" smtClean="0">
                <a:solidFill>
                  <a:schemeClr val="bg1">
                    <a:lumMod val="65000"/>
                  </a:schemeClr>
                </a:solidFill>
              </a:rPr>
              <a:t>Ideas…</a:t>
            </a:r>
            <a:endParaRPr lang="en-US" dirty="0">
              <a:solidFill>
                <a:schemeClr val="bg1">
                  <a:lumMod val="65000"/>
                </a:schemeClr>
              </a:solidFill>
            </a:endParaRPr>
          </a:p>
        </p:txBody>
      </p:sp>
      <p:sp>
        <p:nvSpPr>
          <p:cNvPr id="17" name="TextBox 16"/>
          <p:cNvSpPr txBox="1"/>
          <p:nvPr/>
        </p:nvSpPr>
        <p:spPr>
          <a:xfrm>
            <a:off x="5419836" y="2434749"/>
            <a:ext cx="3611378" cy="369332"/>
          </a:xfrm>
          <a:prstGeom prst="rect">
            <a:avLst/>
          </a:prstGeom>
          <a:noFill/>
        </p:spPr>
        <p:txBody>
          <a:bodyPr wrap="square" rtlCol="0">
            <a:spAutoFit/>
          </a:bodyPr>
          <a:lstStyle/>
          <a:p>
            <a:r>
              <a:rPr lang="en-US" dirty="0" smtClean="0"/>
              <a:t>4 minutes</a:t>
            </a:r>
            <a:endParaRPr lang="en-US" dirty="0"/>
          </a:p>
        </p:txBody>
      </p:sp>
      <p:sp>
        <p:nvSpPr>
          <p:cNvPr id="13" name="TextBox 12"/>
          <p:cNvSpPr txBox="1"/>
          <p:nvPr/>
        </p:nvSpPr>
        <p:spPr>
          <a:xfrm>
            <a:off x="247230" y="176558"/>
            <a:ext cx="8122676" cy="523220"/>
          </a:xfrm>
          <a:prstGeom prst="rect">
            <a:avLst/>
          </a:prstGeom>
          <a:noFill/>
        </p:spPr>
        <p:txBody>
          <a:bodyPr wrap="square" rtlCol="0">
            <a:spAutoFit/>
          </a:bodyPr>
          <a:lstStyle/>
          <a:p>
            <a:r>
              <a:rPr lang="en-US" sz="2800" b="1" u="sng" dirty="0" smtClean="0"/>
              <a:t>Build</a:t>
            </a:r>
            <a:r>
              <a:rPr lang="en-US" sz="2800" b="1" dirty="0" smtClean="0"/>
              <a:t> &amp; </a:t>
            </a:r>
            <a:r>
              <a:rPr lang="en-US" sz="2800" b="1" u="sng" dirty="0" smtClean="0"/>
              <a:t>test</a:t>
            </a:r>
            <a:r>
              <a:rPr lang="en-US" sz="2800" b="1" dirty="0" smtClean="0"/>
              <a:t>.</a:t>
            </a:r>
            <a:endParaRPr lang="en-US" sz="2800" b="1" dirty="0"/>
          </a:p>
        </p:txBody>
      </p:sp>
      <p:sp>
        <p:nvSpPr>
          <p:cNvPr id="18" name="TextBox 17"/>
          <p:cNvSpPr txBox="1"/>
          <p:nvPr/>
        </p:nvSpPr>
        <p:spPr>
          <a:xfrm>
            <a:off x="253968" y="1382838"/>
            <a:ext cx="5225405" cy="369332"/>
          </a:xfrm>
          <a:prstGeom prst="rect">
            <a:avLst/>
          </a:prstGeom>
          <a:noFill/>
        </p:spPr>
        <p:txBody>
          <a:bodyPr wrap="none" rtlCol="0">
            <a:spAutoFit/>
          </a:bodyPr>
          <a:lstStyle/>
          <a:p>
            <a:r>
              <a:rPr lang="en-US" dirty="0" smtClean="0">
                <a:solidFill>
                  <a:schemeClr val="bg1">
                    <a:lumMod val="65000"/>
                  </a:schemeClr>
                </a:solidFill>
              </a:rPr>
              <a:t>Make something that your partner can interact with….</a:t>
            </a:r>
            <a:endParaRPr lang="en-US" dirty="0">
              <a:solidFill>
                <a:schemeClr val="bg1">
                  <a:lumMod val="65000"/>
                </a:schemeClr>
              </a:solidFill>
            </a:endParaRPr>
          </a:p>
        </p:txBody>
      </p:sp>
      <p:sp>
        <p:nvSpPr>
          <p:cNvPr id="19" name="TextBox 18"/>
          <p:cNvSpPr txBox="1"/>
          <p:nvPr/>
        </p:nvSpPr>
        <p:spPr>
          <a:xfrm>
            <a:off x="247230" y="821303"/>
            <a:ext cx="7940179" cy="461665"/>
          </a:xfrm>
          <a:prstGeom prst="rect">
            <a:avLst/>
          </a:prstGeom>
          <a:noFill/>
        </p:spPr>
        <p:txBody>
          <a:bodyPr wrap="square" rtlCol="0">
            <a:spAutoFit/>
          </a:bodyPr>
          <a:lstStyle/>
          <a:p>
            <a:r>
              <a:rPr lang="en-US" sz="2400" b="1" dirty="0" smtClean="0"/>
              <a:t>7. Build your solution.</a:t>
            </a:r>
            <a:endParaRPr lang="en-US" sz="2400" b="1" dirty="0"/>
          </a:p>
        </p:txBody>
      </p:sp>
      <p:sp>
        <p:nvSpPr>
          <p:cNvPr id="20" name="TextBox 19"/>
          <p:cNvSpPr txBox="1"/>
          <p:nvPr/>
        </p:nvSpPr>
        <p:spPr>
          <a:xfrm>
            <a:off x="3207353" y="893104"/>
            <a:ext cx="1841302" cy="369332"/>
          </a:xfrm>
          <a:prstGeom prst="rect">
            <a:avLst/>
          </a:prstGeom>
          <a:noFill/>
        </p:spPr>
        <p:txBody>
          <a:bodyPr wrap="square" rtlCol="0">
            <a:spAutoFit/>
          </a:bodyPr>
          <a:lstStyle/>
          <a:p>
            <a:r>
              <a:rPr lang="en-US" dirty="0" smtClean="0"/>
              <a:t>10 min </a:t>
            </a:r>
            <a:r>
              <a:rPr lang="en-US" dirty="0" smtClean="0">
                <a:solidFill>
                  <a:schemeClr val="accent6">
                    <a:lumMod val="75000"/>
                  </a:schemeClr>
                </a:solidFill>
              </a:rPr>
              <a:t>(silently)</a:t>
            </a:r>
            <a:endParaRPr lang="en-US" dirty="0">
              <a:solidFill>
                <a:schemeClr val="accent6">
                  <a:lumMod val="75000"/>
                </a:schemeClr>
              </a:solidFill>
            </a:endParaRPr>
          </a:p>
        </p:txBody>
      </p:sp>
      <p:sp>
        <p:nvSpPr>
          <p:cNvPr id="21" name="Rounded Rectangle 20"/>
          <p:cNvSpPr/>
          <p:nvPr/>
        </p:nvSpPr>
        <p:spPr>
          <a:xfrm>
            <a:off x="247231" y="1349988"/>
            <a:ext cx="8725502" cy="657438"/>
          </a:xfrm>
          <a:prstGeom prst="roundRect">
            <a:avLst>
              <a:gd name="adj" fmla="val 12563"/>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Text Box 12"/>
          <p:cNvSpPr txBox="1">
            <a:spLocks noChangeArrowheads="1"/>
          </p:cNvSpPr>
          <p:nvPr/>
        </p:nvSpPr>
        <p:spPr bwMode="auto">
          <a:xfrm>
            <a:off x="5040380" y="-26227"/>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00</a:t>
            </a:r>
            <a:endParaRPr lang="en-US" sz="7200" b="1" dirty="0">
              <a:solidFill>
                <a:srgbClr val="8EB4E3"/>
              </a:solidFill>
              <a:latin typeface="Verdana" charset="0"/>
            </a:endParaRPr>
          </a:p>
        </p:txBody>
      </p:sp>
      <p:sp>
        <p:nvSpPr>
          <p:cNvPr id="23" name="Oval 22"/>
          <p:cNvSpPr>
            <a:spLocks noChangeArrowheads="1"/>
          </p:cNvSpPr>
          <p:nvPr/>
        </p:nvSpPr>
        <p:spPr bwMode="auto">
          <a:xfrm>
            <a:off x="6608734" y="325343"/>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4" name="Oval 23"/>
          <p:cNvSpPr>
            <a:spLocks noChangeArrowheads="1"/>
          </p:cNvSpPr>
          <p:nvPr/>
        </p:nvSpPr>
        <p:spPr bwMode="auto">
          <a:xfrm>
            <a:off x="6608734" y="701598"/>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5" name="Text Box 16"/>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6" name="Text Box 75"/>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7" name="Text Box 76"/>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8" name="Text Box 77"/>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9" name="Text Box 78"/>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0" name="Text Box 79"/>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1" name="Text Box 80"/>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2" name="Text Box 81"/>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3" name="Text Box 82"/>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34" name="Text Box 83"/>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35" name="Text Box 84"/>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6" name="Text Box 85"/>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7" name="Text Box 86"/>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8" name="Text Box 87"/>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9" name="Text Box 88"/>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0" name="Text Box 89"/>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1" name="Text Box 90"/>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2" name="Text Box 91"/>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3" name="Text Box 92"/>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4" name="Text Box 93"/>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5" name="Text Box 94"/>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6" name="Text Box 95"/>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7" name="Text Box 96"/>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8" name="Text Box 97"/>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9" name="Text Box 98"/>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0" name="Text Box 99"/>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1" name="Text Box 100"/>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2" name="Text Box 102"/>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3" name="Text Box 103"/>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4" name="Text Box 104"/>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5" name="Text Box 105"/>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6" name="Text Box 106"/>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7" name="Text Box 107"/>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8" name="Text Box 108"/>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9" name="Text Box 109"/>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0" name="Text Box 110"/>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1" name="Text Box 111"/>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2" name="Text Box 112"/>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3" name="Text Box 113"/>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4" name="Text Box 114"/>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5" name="Text Box 115"/>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6" name="Text Box 116"/>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7" name="Text Box 117"/>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8" name="Text Box 118"/>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9" name="Text Box 119"/>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0" name="Text Box 120"/>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1" name="Text Box 121"/>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2" name="Text Box 122"/>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3" name="Text Box 123"/>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4" name="Text Box 124"/>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5" name="Text Box 125"/>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6" name="Text Box 126"/>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7" name="Text Box 127"/>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8" name="Text Box 128"/>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9" name="Text Box 129"/>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0" name="Text Box 130"/>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1" name="Text Box 131"/>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2" name="Text Box 132"/>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3" name="Text Box 133"/>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4" name="Text Box 137"/>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pic>
        <p:nvPicPr>
          <p:cNvPr id="85" name="Picture 84" descr="j03096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411919" y="1174103"/>
            <a:ext cx="857179" cy="1201653"/>
          </a:xfrm>
          <a:prstGeom prst="rect">
            <a:avLst/>
          </a:prstGeom>
        </p:spPr>
      </p:pic>
      <p:pic>
        <p:nvPicPr>
          <p:cNvPr id="86" name="Picture 85" descr="j03096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411919" y="1174102"/>
            <a:ext cx="857179" cy="1201653"/>
          </a:xfrm>
          <a:prstGeom prst="rect">
            <a:avLst/>
          </a:prstGeom>
        </p:spPr>
      </p:pic>
    </p:spTree>
    <p:extLst>
      <p:ext uri="{BB962C8B-B14F-4D97-AF65-F5344CB8AC3E}">
        <p14:creationId xmlns:p14="http://schemas.microsoft.com/office/powerpoint/2010/main" val="1927683468"/>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6"/>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7"/>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8"/>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9"/>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0"/>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1"/>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2"/>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5"/>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6"/>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7"/>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8"/>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9"/>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0"/>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1"/>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2"/>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3"/>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4"/>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5"/>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6"/>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7"/>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8"/>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9"/>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0"/>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1"/>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2"/>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3"/>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4"/>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5"/>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6"/>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7"/>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8"/>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9"/>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0"/>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1"/>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2"/>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3"/>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4"/>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5"/>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6"/>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7"/>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8"/>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9"/>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0"/>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1"/>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3"/>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4"/>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5"/>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6"/>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7"/>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8"/>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9"/>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0"/>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1"/>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2"/>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3"/>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dissolve">
                                      <p:cBhvr>
                                        <p:cTn id="184" dur="500"/>
                                        <p:tgtEl>
                                          <p:spTgt spid="84"/>
                                        </p:tgtEl>
                                      </p:cBhvr>
                                    </p:animEffect>
                                  </p:childTnLst>
                                </p:cTn>
                              </p:par>
                            </p:childTnLst>
                          </p:cTn>
                        </p:par>
                        <p:par>
                          <p:cTn id="185" fill="hold">
                            <p:stCondLst>
                              <p:cond delay="59500"/>
                            </p:stCondLst>
                            <p:childTnLst>
                              <p:par>
                                <p:cTn id="186" presetID="3" presetClass="entr" presetSubtype="10" fill="hold" nodeType="afterEffect">
                                  <p:stCondLst>
                                    <p:cond delay="0"/>
                                  </p:stCondLst>
                                  <p:childTnLst>
                                    <p:set>
                                      <p:cBhvr>
                                        <p:cTn id="187" dur="1" fill="hold">
                                          <p:stCondLst>
                                            <p:cond delay="0"/>
                                          </p:stCondLst>
                                        </p:cTn>
                                        <p:tgtEl>
                                          <p:spTgt spid="86"/>
                                        </p:tgtEl>
                                        <p:attrNameLst>
                                          <p:attrName>style.visibility</p:attrName>
                                        </p:attrNameLst>
                                      </p:cBhvr>
                                      <p:to>
                                        <p:strVal val="visible"/>
                                      </p:to>
                                    </p:set>
                                    <p:animEffect transition="in" filter="blinds(horizontal)">
                                      <p:cBhvr>
                                        <p:cTn id="188" dur="1000"/>
                                        <p:tgtEl>
                                          <p:spTgt spid="86"/>
                                        </p:tgtEl>
                                      </p:cBhvr>
                                    </p:animEffect>
                                  </p:childTnLst>
                                  <p:subTnLst>
                                    <p:audio>
                                      <p:cMediaNode>
                                        <p:cTn display="0" masterRel="sameClick">
                                          <p:stCondLst>
                                            <p:cond evt="begin" delay="0">
                                              <p:tn val="186"/>
                                            </p:cond>
                                          </p:stCondLst>
                                          <p:endCondLst>
                                            <p:cond evt="onStopAudio" delay="0">
                                              <p:tgtEl>
                                                <p:sldTgt/>
                                              </p:tgtEl>
                                            </p:cond>
                                          </p:endCondLst>
                                        </p:cTn>
                                        <p:tgtEl>
                                          <p:sndTgt r:embed="rId3" name="Tick Tock"/>
                                        </p:tgtEl>
                                      </p:cMediaNode>
                                    </p:audio>
                                  </p:subTnLst>
                                </p:cTn>
                              </p:par>
                            </p:childTnLst>
                          </p:cTn>
                        </p:par>
                        <p:par>
                          <p:cTn id="189" fill="hold">
                            <p:stCondLst>
                              <p:cond delay="60500"/>
                            </p:stCondLst>
                            <p:childTnLst>
                              <p:par>
                                <p:cTn id="190" presetID="3" presetClass="entr" presetSubtype="10" fill="hold" nodeType="afterEffect">
                                  <p:stCondLst>
                                    <p:cond delay="2000"/>
                                  </p:stCondLst>
                                  <p:childTnLst>
                                    <p:set>
                                      <p:cBhvr>
                                        <p:cTn id="191" dur="1" fill="hold">
                                          <p:stCondLst>
                                            <p:cond delay="0"/>
                                          </p:stCondLst>
                                        </p:cTn>
                                        <p:tgtEl>
                                          <p:spTgt spid="85"/>
                                        </p:tgtEl>
                                        <p:attrNameLst>
                                          <p:attrName>style.visibility</p:attrName>
                                        </p:attrNameLst>
                                      </p:cBhvr>
                                      <p:to>
                                        <p:strVal val="visible"/>
                                      </p:to>
                                    </p:set>
                                    <p:animEffect transition="in" filter="blinds(horizontal)">
                                      <p:cBhvr>
                                        <p:cTn id="192" dur="1000"/>
                                        <p:tgtEl>
                                          <p:spTgt spid="85"/>
                                        </p:tgtEl>
                                      </p:cBhvr>
                                    </p:animEffect>
                                  </p:childTnLst>
                                  <p:subTnLst>
                                    <p:audio>
                                      <p:cMediaNode>
                                        <p:cTn display="0" masterRel="sameClick">
                                          <p:stCondLst>
                                            <p:cond evt="begin" delay="0">
                                              <p:tn val="190"/>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design thinki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43907" y="1199545"/>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design thinking"/>
          <p:cNvPicPr>
            <a:picLocks noChangeAspect="1" noChangeArrowheads="1"/>
          </p:cNvPicPr>
          <p:nvPr/>
        </p:nvPicPr>
        <p:blipFill rotWithShape="1">
          <a:blip r:embed="rId5">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l="75802" t="63591" r="-1048" b="2817"/>
          <a:stretch/>
        </p:blipFill>
        <p:spPr bwMode="auto">
          <a:xfrm>
            <a:off x="5913992" y="3654513"/>
            <a:ext cx="1442835" cy="1279880"/>
          </a:xfrm>
          <a:prstGeom prst="hexagon">
            <a:avLst/>
          </a:prstGeom>
          <a:noFill/>
          <a:extLst>
            <a:ext uri="{909E8E84-426E-40DD-AFC4-6F175D3DCCD1}">
              <a14:hiddenFill xmlns:a14="http://schemas.microsoft.com/office/drawing/2010/main">
                <a:solidFill>
                  <a:srgbClr val="FFFFFF"/>
                </a:solidFill>
              </a14:hiddenFill>
            </a:ext>
          </a:extLst>
        </p:spPr>
      </p:pic>
      <p:pic>
        <p:nvPicPr>
          <p:cNvPr id="20" name="Picture 19" descr="Image result for design thinking"/>
          <p:cNvPicPr>
            <a:picLocks noChangeAspect="1" noChangeArrowheads="1"/>
          </p:cNvPicPr>
          <p:nvPr/>
        </p:nvPicPr>
        <p:blipFill rotWithShape="1">
          <a:blip r:embed="rId5">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l="82497" t="58315" r="5758" b="36834"/>
          <a:stretch/>
        </p:blipFill>
        <p:spPr bwMode="auto">
          <a:xfrm>
            <a:off x="6299806" y="3429274"/>
            <a:ext cx="671209" cy="184826"/>
          </a:xfrm>
          <a:prstGeom prst="hexagon">
            <a:avLst/>
          </a:prstGeom>
          <a:noFill/>
          <a:extLst>
            <a:ext uri="{909E8E84-426E-40DD-AFC4-6F175D3DCCD1}">
              <a14:hiddenFill xmlns:a14="http://schemas.microsoft.com/office/drawing/2010/main">
                <a:solidFill>
                  <a:srgbClr val="FFFFFF"/>
                </a:solidFill>
              </a14:hiddenFill>
            </a:ext>
          </a:extLst>
        </p:spPr>
      </p:pic>
      <p:sp>
        <p:nvSpPr>
          <p:cNvPr id="11" name="TextBox 10">
            <a:hlinkClick r:id="rId6"/>
          </p:cNvPr>
          <p:cNvSpPr txBox="1"/>
          <p:nvPr/>
        </p:nvSpPr>
        <p:spPr>
          <a:xfrm>
            <a:off x="2701611" y="5000273"/>
            <a:ext cx="2768600" cy="1015663"/>
          </a:xfrm>
          <a:prstGeom prst="rect">
            <a:avLst/>
          </a:prstGeom>
          <a:noFill/>
        </p:spPr>
        <p:txBody>
          <a:bodyPr wrap="square" rtlCol="0">
            <a:spAutoFit/>
          </a:bodyPr>
          <a:lstStyle/>
          <a:p>
            <a:r>
              <a:rPr lang="en-US" sz="3200" b="1" dirty="0" smtClean="0">
                <a:solidFill>
                  <a:schemeClr val="accent2">
                    <a:lumMod val="75000"/>
                  </a:schemeClr>
                </a:solidFill>
                <a:latin typeface="DIN-Medium"/>
              </a:rPr>
              <a:t>Co-creation</a:t>
            </a:r>
            <a:endParaRPr lang="en-US" sz="3200" b="1" dirty="0">
              <a:solidFill>
                <a:schemeClr val="accent2">
                  <a:lumMod val="75000"/>
                </a:schemeClr>
              </a:solidFill>
              <a:latin typeface="DIN-Medium"/>
            </a:endParaRPr>
          </a:p>
          <a:p>
            <a:endParaRPr lang="en-US" sz="2800" dirty="0">
              <a:solidFill>
                <a:schemeClr val="accent2">
                  <a:lumMod val="75000"/>
                </a:schemeClr>
              </a:solidFill>
              <a:latin typeface="DIN-Medium"/>
              <a:cs typeface="DIN-Medium"/>
            </a:endParaRPr>
          </a:p>
        </p:txBody>
      </p:sp>
      <p:sp>
        <p:nvSpPr>
          <p:cNvPr id="14" name="Rectangle 13"/>
          <p:cNvSpPr/>
          <p:nvPr/>
        </p:nvSpPr>
        <p:spPr>
          <a:xfrm>
            <a:off x="5002628" y="5069775"/>
            <a:ext cx="4881880" cy="461665"/>
          </a:xfrm>
          <a:prstGeom prst="rect">
            <a:avLst/>
          </a:prstGeom>
        </p:spPr>
        <p:txBody>
          <a:bodyPr wrap="square">
            <a:spAutoFit/>
          </a:bodyPr>
          <a:lstStyle/>
          <a:p>
            <a:r>
              <a:rPr lang="en-US" sz="2400" dirty="0" smtClean="0">
                <a:latin typeface="DIN-Medium"/>
              </a:rPr>
              <a:t>: get feedback from user</a:t>
            </a:r>
            <a:endParaRPr lang="en-US" sz="2400" b="1" dirty="0">
              <a:solidFill>
                <a:srgbClr val="00B0F0"/>
              </a:solidFill>
              <a:latin typeface="DIN-Medium"/>
            </a:endParaRPr>
          </a:p>
        </p:txBody>
      </p:sp>
    </p:spTree>
    <p:extLst>
      <p:ext uri="{BB962C8B-B14F-4D97-AF65-F5344CB8AC3E}">
        <p14:creationId xmlns:p14="http://schemas.microsoft.com/office/powerpoint/2010/main" val="41800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203" y="2868842"/>
            <a:ext cx="2718709" cy="369332"/>
          </a:xfrm>
          <a:prstGeom prst="rect">
            <a:avLst/>
          </a:prstGeom>
          <a:noFill/>
        </p:spPr>
        <p:txBody>
          <a:bodyPr wrap="square" rtlCol="0">
            <a:spAutoFit/>
          </a:bodyPr>
          <a:lstStyle/>
          <a:p>
            <a:r>
              <a:rPr lang="en-US" dirty="0" smtClean="0">
                <a:solidFill>
                  <a:schemeClr val="bg1">
                    <a:lumMod val="65000"/>
                  </a:schemeClr>
                </a:solidFill>
              </a:rPr>
              <a:t>What worked…</a:t>
            </a:r>
            <a:endParaRPr lang="en-US" dirty="0">
              <a:solidFill>
                <a:schemeClr val="bg1">
                  <a:lumMod val="65000"/>
                </a:schemeClr>
              </a:solidFill>
            </a:endParaRPr>
          </a:p>
        </p:txBody>
      </p:sp>
      <p:sp>
        <p:nvSpPr>
          <p:cNvPr id="9" name="TextBox 8"/>
          <p:cNvSpPr txBox="1"/>
          <p:nvPr/>
        </p:nvSpPr>
        <p:spPr>
          <a:xfrm>
            <a:off x="273419" y="2362980"/>
            <a:ext cx="7940179" cy="461665"/>
          </a:xfrm>
          <a:prstGeom prst="rect">
            <a:avLst/>
          </a:prstGeom>
          <a:noFill/>
        </p:spPr>
        <p:txBody>
          <a:bodyPr wrap="square" rtlCol="0">
            <a:spAutoFit/>
          </a:bodyPr>
          <a:lstStyle/>
          <a:p>
            <a:r>
              <a:rPr lang="en-US" sz="2400" b="1" dirty="0" smtClean="0"/>
              <a:t>8. Share your solution and get feedback.</a:t>
            </a:r>
            <a:endParaRPr lang="en-US" sz="2400" b="1" dirty="0"/>
          </a:p>
        </p:txBody>
      </p:sp>
      <p:sp>
        <p:nvSpPr>
          <p:cNvPr id="8" name="Rounded Rectangle 7"/>
          <p:cNvSpPr/>
          <p:nvPr/>
        </p:nvSpPr>
        <p:spPr>
          <a:xfrm>
            <a:off x="273419" y="2840473"/>
            <a:ext cx="4290879"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ounded Rectangle 9"/>
          <p:cNvSpPr/>
          <p:nvPr/>
        </p:nvSpPr>
        <p:spPr>
          <a:xfrm>
            <a:off x="4583749" y="2842470"/>
            <a:ext cx="4245521"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253968" y="4844374"/>
            <a:ext cx="4290879"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4564298" y="4844374"/>
            <a:ext cx="4245521"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83749" y="2882420"/>
            <a:ext cx="3389186" cy="369332"/>
          </a:xfrm>
          <a:prstGeom prst="rect">
            <a:avLst/>
          </a:prstGeom>
          <a:noFill/>
        </p:spPr>
        <p:txBody>
          <a:bodyPr wrap="square" rtlCol="0">
            <a:spAutoFit/>
          </a:bodyPr>
          <a:lstStyle/>
          <a:p>
            <a:r>
              <a:rPr lang="en-US" dirty="0" smtClean="0">
                <a:solidFill>
                  <a:schemeClr val="bg1">
                    <a:lumMod val="65000"/>
                  </a:schemeClr>
                </a:solidFill>
              </a:rPr>
              <a:t>What could be improved…</a:t>
            </a:r>
            <a:endParaRPr lang="en-US" dirty="0">
              <a:solidFill>
                <a:schemeClr val="bg1">
                  <a:lumMod val="65000"/>
                </a:schemeClr>
              </a:solidFill>
            </a:endParaRPr>
          </a:p>
        </p:txBody>
      </p:sp>
      <p:sp>
        <p:nvSpPr>
          <p:cNvPr id="15" name="TextBox 14"/>
          <p:cNvSpPr txBox="1"/>
          <p:nvPr/>
        </p:nvSpPr>
        <p:spPr>
          <a:xfrm>
            <a:off x="326185" y="4814013"/>
            <a:ext cx="2083883" cy="369332"/>
          </a:xfrm>
          <a:prstGeom prst="rect">
            <a:avLst/>
          </a:prstGeom>
          <a:noFill/>
        </p:spPr>
        <p:txBody>
          <a:bodyPr wrap="square" rtlCol="0">
            <a:spAutoFit/>
          </a:bodyPr>
          <a:lstStyle/>
          <a:p>
            <a:r>
              <a:rPr lang="en-US" dirty="0" smtClean="0">
                <a:solidFill>
                  <a:schemeClr val="bg1">
                    <a:lumMod val="65000"/>
                  </a:schemeClr>
                </a:solidFill>
              </a:rPr>
              <a:t>Questions…</a:t>
            </a:r>
            <a:endParaRPr lang="en-US" dirty="0">
              <a:solidFill>
                <a:schemeClr val="bg1">
                  <a:lumMod val="65000"/>
                </a:schemeClr>
              </a:solidFill>
            </a:endParaRPr>
          </a:p>
        </p:txBody>
      </p:sp>
      <p:sp>
        <p:nvSpPr>
          <p:cNvPr id="16" name="TextBox 15"/>
          <p:cNvSpPr txBox="1"/>
          <p:nvPr/>
        </p:nvSpPr>
        <p:spPr>
          <a:xfrm>
            <a:off x="4634937" y="4814013"/>
            <a:ext cx="2083883" cy="369332"/>
          </a:xfrm>
          <a:prstGeom prst="rect">
            <a:avLst/>
          </a:prstGeom>
          <a:noFill/>
        </p:spPr>
        <p:txBody>
          <a:bodyPr wrap="square" rtlCol="0">
            <a:spAutoFit/>
          </a:bodyPr>
          <a:lstStyle/>
          <a:p>
            <a:r>
              <a:rPr lang="en-US" dirty="0" smtClean="0">
                <a:solidFill>
                  <a:schemeClr val="bg1">
                    <a:lumMod val="65000"/>
                  </a:schemeClr>
                </a:solidFill>
              </a:rPr>
              <a:t>Ideas…</a:t>
            </a:r>
            <a:endParaRPr lang="en-US" dirty="0">
              <a:solidFill>
                <a:schemeClr val="bg1">
                  <a:lumMod val="65000"/>
                </a:schemeClr>
              </a:solidFill>
            </a:endParaRPr>
          </a:p>
        </p:txBody>
      </p:sp>
      <p:sp>
        <p:nvSpPr>
          <p:cNvPr id="17" name="TextBox 16"/>
          <p:cNvSpPr txBox="1"/>
          <p:nvPr/>
        </p:nvSpPr>
        <p:spPr>
          <a:xfrm>
            <a:off x="5419836" y="2434749"/>
            <a:ext cx="3611378" cy="369332"/>
          </a:xfrm>
          <a:prstGeom prst="rect">
            <a:avLst/>
          </a:prstGeom>
          <a:noFill/>
        </p:spPr>
        <p:txBody>
          <a:bodyPr wrap="square" rtlCol="0">
            <a:spAutoFit/>
          </a:bodyPr>
          <a:lstStyle/>
          <a:p>
            <a:r>
              <a:rPr lang="en-US" dirty="0" smtClean="0"/>
              <a:t>4 minutes</a:t>
            </a:r>
            <a:endParaRPr lang="en-US" dirty="0"/>
          </a:p>
        </p:txBody>
      </p:sp>
      <p:sp>
        <p:nvSpPr>
          <p:cNvPr id="13" name="TextBox 12"/>
          <p:cNvSpPr txBox="1"/>
          <p:nvPr/>
        </p:nvSpPr>
        <p:spPr>
          <a:xfrm>
            <a:off x="247230" y="176558"/>
            <a:ext cx="8122676" cy="523220"/>
          </a:xfrm>
          <a:prstGeom prst="rect">
            <a:avLst/>
          </a:prstGeom>
          <a:noFill/>
        </p:spPr>
        <p:txBody>
          <a:bodyPr wrap="square" rtlCol="0">
            <a:spAutoFit/>
          </a:bodyPr>
          <a:lstStyle/>
          <a:p>
            <a:r>
              <a:rPr lang="en-US" sz="2800" b="1" u="sng" dirty="0" smtClean="0"/>
              <a:t>Build</a:t>
            </a:r>
            <a:r>
              <a:rPr lang="en-US" sz="2800" b="1" dirty="0" smtClean="0"/>
              <a:t> &amp; </a:t>
            </a:r>
            <a:r>
              <a:rPr lang="en-US" sz="2800" b="1" u="sng" dirty="0" smtClean="0"/>
              <a:t>test</a:t>
            </a:r>
            <a:r>
              <a:rPr lang="en-US" sz="2800" b="1" dirty="0" smtClean="0"/>
              <a:t>.</a:t>
            </a:r>
            <a:endParaRPr lang="en-US" sz="2800" b="1" dirty="0"/>
          </a:p>
        </p:txBody>
      </p:sp>
      <p:sp>
        <p:nvSpPr>
          <p:cNvPr id="18" name="TextBox 17"/>
          <p:cNvSpPr txBox="1"/>
          <p:nvPr/>
        </p:nvSpPr>
        <p:spPr>
          <a:xfrm>
            <a:off x="253968" y="1382838"/>
            <a:ext cx="5225405" cy="369332"/>
          </a:xfrm>
          <a:prstGeom prst="rect">
            <a:avLst/>
          </a:prstGeom>
          <a:noFill/>
        </p:spPr>
        <p:txBody>
          <a:bodyPr wrap="none" rtlCol="0">
            <a:spAutoFit/>
          </a:bodyPr>
          <a:lstStyle/>
          <a:p>
            <a:r>
              <a:rPr lang="en-US" dirty="0" smtClean="0">
                <a:solidFill>
                  <a:schemeClr val="bg1">
                    <a:lumMod val="65000"/>
                  </a:schemeClr>
                </a:solidFill>
              </a:rPr>
              <a:t>Make something that your partner can interact with….</a:t>
            </a:r>
            <a:endParaRPr lang="en-US" dirty="0">
              <a:solidFill>
                <a:schemeClr val="bg1">
                  <a:lumMod val="65000"/>
                </a:schemeClr>
              </a:solidFill>
            </a:endParaRPr>
          </a:p>
        </p:txBody>
      </p:sp>
      <p:sp>
        <p:nvSpPr>
          <p:cNvPr id="19" name="TextBox 18"/>
          <p:cNvSpPr txBox="1"/>
          <p:nvPr/>
        </p:nvSpPr>
        <p:spPr>
          <a:xfrm>
            <a:off x="247230" y="821303"/>
            <a:ext cx="7940179" cy="461665"/>
          </a:xfrm>
          <a:prstGeom prst="rect">
            <a:avLst/>
          </a:prstGeom>
          <a:noFill/>
        </p:spPr>
        <p:txBody>
          <a:bodyPr wrap="square" rtlCol="0">
            <a:spAutoFit/>
          </a:bodyPr>
          <a:lstStyle/>
          <a:p>
            <a:r>
              <a:rPr lang="en-US" sz="2400" b="1" dirty="0" smtClean="0"/>
              <a:t>7. Build your solution.</a:t>
            </a:r>
            <a:endParaRPr lang="en-US" sz="2400" b="1" dirty="0"/>
          </a:p>
        </p:txBody>
      </p:sp>
      <p:sp>
        <p:nvSpPr>
          <p:cNvPr id="20" name="TextBox 19"/>
          <p:cNvSpPr txBox="1"/>
          <p:nvPr/>
        </p:nvSpPr>
        <p:spPr>
          <a:xfrm>
            <a:off x="3207353" y="893104"/>
            <a:ext cx="1841302" cy="369332"/>
          </a:xfrm>
          <a:prstGeom prst="rect">
            <a:avLst/>
          </a:prstGeom>
          <a:noFill/>
        </p:spPr>
        <p:txBody>
          <a:bodyPr wrap="square" rtlCol="0">
            <a:spAutoFit/>
          </a:bodyPr>
          <a:lstStyle/>
          <a:p>
            <a:r>
              <a:rPr lang="en-US" dirty="0" smtClean="0"/>
              <a:t>10 min </a:t>
            </a:r>
            <a:r>
              <a:rPr lang="en-US" dirty="0" smtClean="0">
                <a:solidFill>
                  <a:schemeClr val="accent6">
                    <a:lumMod val="75000"/>
                  </a:schemeClr>
                </a:solidFill>
              </a:rPr>
              <a:t>(silently)</a:t>
            </a:r>
            <a:endParaRPr lang="en-US" dirty="0">
              <a:solidFill>
                <a:schemeClr val="accent6">
                  <a:lumMod val="75000"/>
                </a:schemeClr>
              </a:solidFill>
            </a:endParaRPr>
          </a:p>
        </p:txBody>
      </p:sp>
      <p:sp>
        <p:nvSpPr>
          <p:cNvPr id="21" name="Rounded Rectangle 20"/>
          <p:cNvSpPr/>
          <p:nvPr/>
        </p:nvSpPr>
        <p:spPr>
          <a:xfrm>
            <a:off x="247231" y="1349988"/>
            <a:ext cx="8725502" cy="657438"/>
          </a:xfrm>
          <a:prstGeom prst="roundRect">
            <a:avLst>
              <a:gd name="adj" fmla="val 12563"/>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Text Box 12"/>
          <p:cNvSpPr txBox="1">
            <a:spLocks noChangeArrowheads="1"/>
          </p:cNvSpPr>
          <p:nvPr/>
        </p:nvSpPr>
        <p:spPr bwMode="auto">
          <a:xfrm>
            <a:off x="5165158" y="3211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03</a:t>
            </a:r>
            <a:endParaRPr lang="en-US" sz="7200" b="1" dirty="0">
              <a:solidFill>
                <a:srgbClr val="8EB4E3"/>
              </a:solidFill>
              <a:latin typeface="Verdana" charset="0"/>
            </a:endParaRPr>
          </a:p>
        </p:txBody>
      </p:sp>
      <p:sp>
        <p:nvSpPr>
          <p:cNvPr id="23" name="Oval 22"/>
          <p:cNvSpPr>
            <a:spLocks noChangeArrowheads="1"/>
          </p:cNvSpPr>
          <p:nvPr/>
        </p:nvSpPr>
        <p:spPr bwMode="auto">
          <a:xfrm>
            <a:off x="6733512" y="38368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4" name="Oval 23"/>
          <p:cNvSpPr>
            <a:spLocks noChangeArrowheads="1"/>
          </p:cNvSpPr>
          <p:nvPr/>
        </p:nvSpPr>
        <p:spPr bwMode="auto">
          <a:xfrm>
            <a:off x="6733512" y="75993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5" name="Text Box 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6" name="Text Box 7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7" name="Text Box 7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8" name="Text Box 7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9" name="Text Box 7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0" name="Text Box 7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1" name="Text Box 8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2" name="Text Box 8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3" name="Text Box 8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34" name="Text Box 8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35" name="Text Box 8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6" name="Text Box 8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7" name="Text Box 8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8" name="Text Box 8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9" name="Text Box 8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0" name="Text Box 8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1" name="Text Box 9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2" name="Text Box 9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3" name="Text Box 9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4" name="Text Box 9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5" name="Text Box 9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6" name="Text Box 9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7" name="Text Box 9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8" name="Text Box 9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9" name="Text Box 9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0" name="Text Box 9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1" name="Text Box 10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2" name="Text Box 10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3" name="Text Box 10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4" name="Text Box 10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5" name="Text Box 10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6" name="Text Box 10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7" name="Text Box 10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8" name="Text Box 10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9" name="Text Box 10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0" name="Text Box 11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1" name="Text Box 11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2" name="Text Box 11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3" name="Text Box 11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4" name="Text Box 11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5" name="Text Box 11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6" name="Text Box 1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7" name="Text Box 11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8" name="Text Box 11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9" name="Text Box 11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0" name="Text Box 12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1" name="Text Box 12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2" name="Text Box 12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3" name="Text Box 12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4" name="Text Box 12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5" name="Text Box 12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6" name="Text Box 12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7" name="Text Box 12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8" name="Text Box 12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9" name="Text Box 12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0" name="Text Box 13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1" name="Text Box 13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2" name="Text Box 13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3" name="Text Box 13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4" name="Text Box 13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2296290988"/>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6"/>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7"/>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8"/>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9"/>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0"/>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1"/>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2"/>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5"/>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6"/>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7"/>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8"/>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9"/>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0"/>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1"/>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2"/>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3"/>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4"/>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5"/>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6"/>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7"/>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8"/>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9"/>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0"/>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1"/>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2"/>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3"/>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4"/>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5"/>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6"/>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7"/>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8"/>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9"/>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0"/>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1"/>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2"/>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3"/>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4"/>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5"/>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6"/>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7"/>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8"/>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9"/>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0"/>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1"/>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3"/>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4"/>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5"/>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6"/>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7"/>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8"/>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9"/>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0"/>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1"/>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2"/>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3"/>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dissolve">
                                      <p:cBhvr>
                                        <p:cTn id="1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203" y="2868842"/>
            <a:ext cx="2718709" cy="369332"/>
          </a:xfrm>
          <a:prstGeom prst="rect">
            <a:avLst/>
          </a:prstGeom>
          <a:noFill/>
        </p:spPr>
        <p:txBody>
          <a:bodyPr wrap="square" rtlCol="0">
            <a:spAutoFit/>
          </a:bodyPr>
          <a:lstStyle/>
          <a:p>
            <a:r>
              <a:rPr lang="en-US" dirty="0" smtClean="0">
                <a:solidFill>
                  <a:schemeClr val="bg1">
                    <a:lumMod val="65000"/>
                  </a:schemeClr>
                </a:solidFill>
              </a:rPr>
              <a:t>What worked…</a:t>
            </a:r>
            <a:endParaRPr lang="en-US" dirty="0">
              <a:solidFill>
                <a:schemeClr val="bg1">
                  <a:lumMod val="65000"/>
                </a:schemeClr>
              </a:solidFill>
            </a:endParaRPr>
          </a:p>
        </p:txBody>
      </p:sp>
      <p:sp>
        <p:nvSpPr>
          <p:cNvPr id="9" name="TextBox 8"/>
          <p:cNvSpPr txBox="1"/>
          <p:nvPr/>
        </p:nvSpPr>
        <p:spPr>
          <a:xfrm>
            <a:off x="273419" y="2362980"/>
            <a:ext cx="7940179" cy="461665"/>
          </a:xfrm>
          <a:prstGeom prst="rect">
            <a:avLst/>
          </a:prstGeom>
          <a:noFill/>
        </p:spPr>
        <p:txBody>
          <a:bodyPr wrap="square" rtlCol="0">
            <a:spAutoFit/>
          </a:bodyPr>
          <a:lstStyle/>
          <a:p>
            <a:r>
              <a:rPr lang="en-US" sz="2400" b="1" dirty="0" smtClean="0"/>
              <a:t>8. Share your solution and get feedback.</a:t>
            </a:r>
            <a:endParaRPr lang="en-US" sz="2400" b="1" dirty="0"/>
          </a:p>
        </p:txBody>
      </p:sp>
      <p:sp>
        <p:nvSpPr>
          <p:cNvPr id="8" name="Rounded Rectangle 7"/>
          <p:cNvSpPr/>
          <p:nvPr/>
        </p:nvSpPr>
        <p:spPr>
          <a:xfrm>
            <a:off x="273419" y="2840473"/>
            <a:ext cx="4290879"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ounded Rectangle 9"/>
          <p:cNvSpPr/>
          <p:nvPr/>
        </p:nvSpPr>
        <p:spPr>
          <a:xfrm>
            <a:off x="4583749" y="2842470"/>
            <a:ext cx="4245521"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253968" y="4844374"/>
            <a:ext cx="4290879"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4564298" y="4844374"/>
            <a:ext cx="4245521"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83749" y="2882420"/>
            <a:ext cx="3389186" cy="369332"/>
          </a:xfrm>
          <a:prstGeom prst="rect">
            <a:avLst/>
          </a:prstGeom>
          <a:noFill/>
        </p:spPr>
        <p:txBody>
          <a:bodyPr wrap="square" rtlCol="0">
            <a:spAutoFit/>
          </a:bodyPr>
          <a:lstStyle/>
          <a:p>
            <a:r>
              <a:rPr lang="en-US" dirty="0" smtClean="0">
                <a:solidFill>
                  <a:schemeClr val="bg1">
                    <a:lumMod val="65000"/>
                  </a:schemeClr>
                </a:solidFill>
              </a:rPr>
              <a:t>What could be improved…</a:t>
            </a:r>
            <a:endParaRPr lang="en-US" dirty="0">
              <a:solidFill>
                <a:schemeClr val="bg1">
                  <a:lumMod val="65000"/>
                </a:schemeClr>
              </a:solidFill>
            </a:endParaRPr>
          </a:p>
        </p:txBody>
      </p:sp>
      <p:sp>
        <p:nvSpPr>
          <p:cNvPr id="15" name="TextBox 14"/>
          <p:cNvSpPr txBox="1"/>
          <p:nvPr/>
        </p:nvSpPr>
        <p:spPr>
          <a:xfrm>
            <a:off x="326185" y="4814013"/>
            <a:ext cx="2083883" cy="369332"/>
          </a:xfrm>
          <a:prstGeom prst="rect">
            <a:avLst/>
          </a:prstGeom>
          <a:noFill/>
        </p:spPr>
        <p:txBody>
          <a:bodyPr wrap="square" rtlCol="0">
            <a:spAutoFit/>
          </a:bodyPr>
          <a:lstStyle/>
          <a:p>
            <a:r>
              <a:rPr lang="en-US" dirty="0" smtClean="0">
                <a:solidFill>
                  <a:schemeClr val="bg1">
                    <a:lumMod val="65000"/>
                  </a:schemeClr>
                </a:solidFill>
              </a:rPr>
              <a:t>Questions…</a:t>
            </a:r>
            <a:endParaRPr lang="en-US" dirty="0">
              <a:solidFill>
                <a:schemeClr val="bg1">
                  <a:lumMod val="65000"/>
                </a:schemeClr>
              </a:solidFill>
            </a:endParaRPr>
          </a:p>
        </p:txBody>
      </p:sp>
      <p:sp>
        <p:nvSpPr>
          <p:cNvPr id="16" name="TextBox 15"/>
          <p:cNvSpPr txBox="1"/>
          <p:nvPr/>
        </p:nvSpPr>
        <p:spPr>
          <a:xfrm>
            <a:off x="4634937" y="4814013"/>
            <a:ext cx="2083883" cy="369332"/>
          </a:xfrm>
          <a:prstGeom prst="rect">
            <a:avLst/>
          </a:prstGeom>
          <a:noFill/>
        </p:spPr>
        <p:txBody>
          <a:bodyPr wrap="square" rtlCol="0">
            <a:spAutoFit/>
          </a:bodyPr>
          <a:lstStyle/>
          <a:p>
            <a:r>
              <a:rPr lang="en-US" dirty="0" smtClean="0">
                <a:solidFill>
                  <a:schemeClr val="bg1">
                    <a:lumMod val="65000"/>
                  </a:schemeClr>
                </a:solidFill>
              </a:rPr>
              <a:t>Ideas…</a:t>
            </a:r>
            <a:endParaRPr lang="en-US" dirty="0">
              <a:solidFill>
                <a:schemeClr val="bg1">
                  <a:lumMod val="65000"/>
                </a:schemeClr>
              </a:solidFill>
            </a:endParaRPr>
          </a:p>
        </p:txBody>
      </p:sp>
      <p:sp>
        <p:nvSpPr>
          <p:cNvPr id="17" name="TextBox 16"/>
          <p:cNvSpPr txBox="1"/>
          <p:nvPr/>
        </p:nvSpPr>
        <p:spPr>
          <a:xfrm>
            <a:off x="5419836" y="2434749"/>
            <a:ext cx="3611378" cy="369332"/>
          </a:xfrm>
          <a:prstGeom prst="rect">
            <a:avLst/>
          </a:prstGeom>
          <a:noFill/>
        </p:spPr>
        <p:txBody>
          <a:bodyPr wrap="square" rtlCol="0">
            <a:spAutoFit/>
          </a:bodyPr>
          <a:lstStyle/>
          <a:p>
            <a:r>
              <a:rPr lang="en-US" dirty="0" smtClean="0"/>
              <a:t>4 minutes</a:t>
            </a:r>
            <a:endParaRPr lang="en-US" dirty="0"/>
          </a:p>
        </p:txBody>
      </p:sp>
      <p:sp>
        <p:nvSpPr>
          <p:cNvPr id="13" name="TextBox 12"/>
          <p:cNvSpPr txBox="1"/>
          <p:nvPr/>
        </p:nvSpPr>
        <p:spPr>
          <a:xfrm>
            <a:off x="247230" y="176558"/>
            <a:ext cx="8122676" cy="523220"/>
          </a:xfrm>
          <a:prstGeom prst="rect">
            <a:avLst/>
          </a:prstGeom>
          <a:noFill/>
        </p:spPr>
        <p:txBody>
          <a:bodyPr wrap="square" rtlCol="0">
            <a:spAutoFit/>
          </a:bodyPr>
          <a:lstStyle/>
          <a:p>
            <a:r>
              <a:rPr lang="en-US" sz="2800" b="1" u="sng" dirty="0" smtClean="0"/>
              <a:t>Build</a:t>
            </a:r>
            <a:r>
              <a:rPr lang="en-US" sz="2800" b="1" dirty="0" smtClean="0"/>
              <a:t> &amp; </a:t>
            </a:r>
            <a:r>
              <a:rPr lang="en-US" sz="2800" b="1" u="sng" dirty="0" smtClean="0"/>
              <a:t>test</a:t>
            </a:r>
            <a:r>
              <a:rPr lang="en-US" sz="2800" b="1" dirty="0" smtClean="0"/>
              <a:t>.</a:t>
            </a:r>
            <a:endParaRPr lang="en-US" sz="2800" b="1" dirty="0"/>
          </a:p>
        </p:txBody>
      </p:sp>
      <p:sp>
        <p:nvSpPr>
          <p:cNvPr id="18" name="TextBox 17"/>
          <p:cNvSpPr txBox="1"/>
          <p:nvPr/>
        </p:nvSpPr>
        <p:spPr>
          <a:xfrm>
            <a:off x="253968" y="1382838"/>
            <a:ext cx="5225405" cy="369332"/>
          </a:xfrm>
          <a:prstGeom prst="rect">
            <a:avLst/>
          </a:prstGeom>
          <a:noFill/>
        </p:spPr>
        <p:txBody>
          <a:bodyPr wrap="none" rtlCol="0">
            <a:spAutoFit/>
          </a:bodyPr>
          <a:lstStyle/>
          <a:p>
            <a:r>
              <a:rPr lang="en-US" dirty="0" smtClean="0">
                <a:solidFill>
                  <a:schemeClr val="bg1">
                    <a:lumMod val="65000"/>
                  </a:schemeClr>
                </a:solidFill>
              </a:rPr>
              <a:t>Make something that your partner can interact with….</a:t>
            </a:r>
            <a:endParaRPr lang="en-US" dirty="0">
              <a:solidFill>
                <a:schemeClr val="bg1">
                  <a:lumMod val="65000"/>
                </a:schemeClr>
              </a:solidFill>
            </a:endParaRPr>
          </a:p>
        </p:txBody>
      </p:sp>
      <p:sp>
        <p:nvSpPr>
          <p:cNvPr id="19" name="TextBox 18"/>
          <p:cNvSpPr txBox="1"/>
          <p:nvPr/>
        </p:nvSpPr>
        <p:spPr>
          <a:xfrm>
            <a:off x="247230" y="821303"/>
            <a:ext cx="7940179" cy="461665"/>
          </a:xfrm>
          <a:prstGeom prst="rect">
            <a:avLst/>
          </a:prstGeom>
          <a:noFill/>
        </p:spPr>
        <p:txBody>
          <a:bodyPr wrap="square" rtlCol="0">
            <a:spAutoFit/>
          </a:bodyPr>
          <a:lstStyle/>
          <a:p>
            <a:r>
              <a:rPr lang="en-US" sz="2400" b="1" dirty="0" smtClean="0"/>
              <a:t>7. Build your solution.</a:t>
            </a:r>
            <a:endParaRPr lang="en-US" sz="2400" b="1" dirty="0"/>
          </a:p>
        </p:txBody>
      </p:sp>
      <p:sp>
        <p:nvSpPr>
          <p:cNvPr id="20" name="TextBox 19"/>
          <p:cNvSpPr txBox="1"/>
          <p:nvPr/>
        </p:nvSpPr>
        <p:spPr>
          <a:xfrm>
            <a:off x="3207353" y="893104"/>
            <a:ext cx="1841302" cy="369332"/>
          </a:xfrm>
          <a:prstGeom prst="rect">
            <a:avLst/>
          </a:prstGeom>
          <a:noFill/>
        </p:spPr>
        <p:txBody>
          <a:bodyPr wrap="square" rtlCol="0">
            <a:spAutoFit/>
          </a:bodyPr>
          <a:lstStyle/>
          <a:p>
            <a:r>
              <a:rPr lang="en-US" dirty="0" smtClean="0"/>
              <a:t>10 min </a:t>
            </a:r>
            <a:r>
              <a:rPr lang="en-US" dirty="0" smtClean="0">
                <a:solidFill>
                  <a:schemeClr val="accent6">
                    <a:lumMod val="75000"/>
                  </a:schemeClr>
                </a:solidFill>
              </a:rPr>
              <a:t>(silently)</a:t>
            </a:r>
            <a:endParaRPr lang="en-US" dirty="0">
              <a:solidFill>
                <a:schemeClr val="accent6">
                  <a:lumMod val="75000"/>
                </a:schemeClr>
              </a:solidFill>
            </a:endParaRPr>
          </a:p>
        </p:txBody>
      </p:sp>
      <p:sp>
        <p:nvSpPr>
          <p:cNvPr id="21" name="Rounded Rectangle 20"/>
          <p:cNvSpPr/>
          <p:nvPr/>
        </p:nvSpPr>
        <p:spPr>
          <a:xfrm>
            <a:off x="247231" y="1349988"/>
            <a:ext cx="8725502" cy="657438"/>
          </a:xfrm>
          <a:prstGeom prst="roundRect">
            <a:avLst>
              <a:gd name="adj" fmla="val 12563"/>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Text Box 12"/>
          <p:cNvSpPr txBox="1">
            <a:spLocks noChangeArrowheads="1"/>
          </p:cNvSpPr>
          <p:nvPr/>
        </p:nvSpPr>
        <p:spPr bwMode="auto">
          <a:xfrm>
            <a:off x="5165158" y="3211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02</a:t>
            </a:r>
            <a:endParaRPr lang="en-US" sz="7200" b="1" dirty="0">
              <a:solidFill>
                <a:srgbClr val="8EB4E3"/>
              </a:solidFill>
              <a:latin typeface="Verdana" charset="0"/>
            </a:endParaRPr>
          </a:p>
        </p:txBody>
      </p:sp>
      <p:sp>
        <p:nvSpPr>
          <p:cNvPr id="23" name="Oval 22"/>
          <p:cNvSpPr>
            <a:spLocks noChangeArrowheads="1"/>
          </p:cNvSpPr>
          <p:nvPr/>
        </p:nvSpPr>
        <p:spPr bwMode="auto">
          <a:xfrm>
            <a:off x="6733512" y="38368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4" name="Oval 23"/>
          <p:cNvSpPr>
            <a:spLocks noChangeArrowheads="1"/>
          </p:cNvSpPr>
          <p:nvPr/>
        </p:nvSpPr>
        <p:spPr bwMode="auto">
          <a:xfrm>
            <a:off x="6733512" y="75993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5" name="Text Box 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6" name="Text Box 7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7" name="Text Box 7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8" name="Text Box 7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9" name="Text Box 7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0" name="Text Box 7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1" name="Text Box 8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2" name="Text Box 8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3" name="Text Box 8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34" name="Text Box 8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35" name="Text Box 8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6" name="Text Box 8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7" name="Text Box 8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8" name="Text Box 8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9" name="Text Box 8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0" name="Text Box 8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1" name="Text Box 9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2" name="Text Box 9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3" name="Text Box 9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4" name="Text Box 9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5" name="Text Box 9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6" name="Text Box 9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7" name="Text Box 9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8" name="Text Box 9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9" name="Text Box 9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0" name="Text Box 9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1" name="Text Box 10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2" name="Text Box 10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3" name="Text Box 10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4" name="Text Box 10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5" name="Text Box 10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6" name="Text Box 10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7" name="Text Box 10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8" name="Text Box 10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9" name="Text Box 10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0" name="Text Box 11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1" name="Text Box 11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2" name="Text Box 11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3" name="Text Box 11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4" name="Text Box 11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5" name="Text Box 11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6" name="Text Box 1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7" name="Text Box 11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8" name="Text Box 11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9" name="Text Box 11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0" name="Text Box 12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1" name="Text Box 12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2" name="Text Box 12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3" name="Text Box 12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4" name="Text Box 12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5" name="Text Box 12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6" name="Text Box 12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7" name="Text Box 12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8" name="Text Box 12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9" name="Text Box 12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0" name="Text Box 13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1" name="Text Box 13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2" name="Text Box 13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3" name="Text Box 13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4" name="Text Box 13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3593883662"/>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6"/>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7"/>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8"/>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9"/>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0"/>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1"/>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2"/>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5"/>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6"/>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7"/>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8"/>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9"/>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0"/>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1"/>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2"/>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3"/>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4"/>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5"/>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6"/>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7"/>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8"/>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9"/>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0"/>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1"/>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2"/>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3"/>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4"/>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5"/>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6"/>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7"/>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8"/>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9"/>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0"/>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1"/>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2"/>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3"/>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4"/>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5"/>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6"/>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7"/>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8"/>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9"/>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0"/>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1"/>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3"/>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4"/>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5"/>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6"/>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7"/>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8"/>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9"/>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0"/>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1"/>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2"/>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3"/>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dissolve">
                                      <p:cBhvr>
                                        <p:cTn id="1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203" y="2868842"/>
            <a:ext cx="2718709" cy="369332"/>
          </a:xfrm>
          <a:prstGeom prst="rect">
            <a:avLst/>
          </a:prstGeom>
          <a:noFill/>
        </p:spPr>
        <p:txBody>
          <a:bodyPr wrap="square" rtlCol="0">
            <a:spAutoFit/>
          </a:bodyPr>
          <a:lstStyle/>
          <a:p>
            <a:r>
              <a:rPr lang="en-US" dirty="0" smtClean="0">
                <a:solidFill>
                  <a:schemeClr val="bg1">
                    <a:lumMod val="65000"/>
                  </a:schemeClr>
                </a:solidFill>
              </a:rPr>
              <a:t>What worked…</a:t>
            </a:r>
            <a:endParaRPr lang="en-US" dirty="0">
              <a:solidFill>
                <a:schemeClr val="bg1">
                  <a:lumMod val="65000"/>
                </a:schemeClr>
              </a:solidFill>
            </a:endParaRPr>
          </a:p>
        </p:txBody>
      </p:sp>
      <p:sp>
        <p:nvSpPr>
          <p:cNvPr id="9" name="TextBox 8"/>
          <p:cNvSpPr txBox="1"/>
          <p:nvPr/>
        </p:nvSpPr>
        <p:spPr>
          <a:xfrm>
            <a:off x="273419" y="2362980"/>
            <a:ext cx="7940179" cy="461665"/>
          </a:xfrm>
          <a:prstGeom prst="rect">
            <a:avLst/>
          </a:prstGeom>
          <a:noFill/>
        </p:spPr>
        <p:txBody>
          <a:bodyPr wrap="square" rtlCol="0">
            <a:spAutoFit/>
          </a:bodyPr>
          <a:lstStyle/>
          <a:p>
            <a:r>
              <a:rPr lang="en-US" sz="2400" b="1" dirty="0" smtClean="0"/>
              <a:t>8. Share your solution and get feedback.</a:t>
            </a:r>
            <a:endParaRPr lang="en-US" sz="2400" b="1" dirty="0"/>
          </a:p>
        </p:txBody>
      </p:sp>
      <p:sp>
        <p:nvSpPr>
          <p:cNvPr id="8" name="Rounded Rectangle 7"/>
          <p:cNvSpPr/>
          <p:nvPr/>
        </p:nvSpPr>
        <p:spPr>
          <a:xfrm>
            <a:off x="273419" y="2840473"/>
            <a:ext cx="4290879"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ounded Rectangle 9"/>
          <p:cNvSpPr/>
          <p:nvPr/>
        </p:nvSpPr>
        <p:spPr>
          <a:xfrm>
            <a:off x="4583749" y="2842470"/>
            <a:ext cx="4245521"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253968" y="4844374"/>
            <a:ext cx="4290879"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4564298" y="4844374"/>
            <a:ext cx="4245521"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83749" y="2882420"/>
            <a:ext cx="3389186" cy="369332"/>
          </a:xfrm>
          <a:prstGeom prst="rect">
            <a:avLst/>
          </a:prstGeom>
          <a:noFill/>
        </p:spPr>
        <p:txBody>
          <a:bodyPr wrap="square" rtlCol="0">
            <a:spAutoFit/>
          </a:bodyPr>
          <a:lstStyle/>
          <a:p>
            <a:r>
              <a:rPr lang="en-US" dirty="0" smtClean="0">
                <a:solidFill>
                  <a:schemeClr val="bg1">
                    <a:lumMod val="65000"/>
                  </a:schemeClr>
                </a:solidFill>
              </a:rPr>
              <a:t>What could be improved…</a:t>
            </a:r>
            <a:endParaRPr lang="en-US" dirty="0">
              <a:solidFill>
                <a:schemeClr val="bg1">
                  <a:lumMod val="65000"/>
                </a:schemeClr>
              </a:solidFill>
            </a:endParaRPr>
          </a:p>
        </p:txBody>
      </p:sp>
      <p:sp>
        <p:nvSpPr>
          <p:cNvPr id="15" name="TextBox 14"/>
          <p:cNvSpPr txBox="1"/>
          <p:nvPr/>
        </p:nvSpPr>
        <p:spPr>
          <a:xfrm>
            <a:off x="326185" y="4814013"/>
            <a:ext cx="2083883" cy="369332"/>
          </a:xfrm>
          <a:prstGeom prst="rect">
            <a:avLst/>
          </a:prstGeom>
          <a:noFill/>
        </p:spPr>
        <p:txBody>
          <a:bodyPr wrap="square" rtlCol="0">
            <a:spAutoFit/>
          </a:bodyPr>
          <a:lstStyle/>
          <a:p>
            <a:r>
              <a:rPr lang="en-US" dirty="0" smtClean="0">
                <a:solidFill>
                  <a:schemeClr val="bg1">
                    <a:lumMod val="65000"/>
                  </a:schemeClr>
                </a:solidFill>
              </a:rPr>
              <a:t>Questions…</a:t>
            </a:r>
            <a:endParaRPr lang="en-US" dirty="0">
              <a:solidFill>
                <a:schemeClr val="bg1">
                  <a:lumMod val="65000"/>
                </a:schemeClr>
              </a:solidFill>
            </a:endParaRPr>
          </a:p>
        </p:txBody>
      </p:sp>
      <p:sp>
        <p:nvSpPr>
          <p:cNvPr id="16" name="TextBox 15"/>
          <p:cNvSpPr txBox="1"/>
          <p:nvPr/>
        </p:nvSpPr>
        <p:spPr>
          <a:xfrm>
            <a:off x="4634937" y="4814013"/>
            <a:ext cx="2083883" cy="369332"/>
          </a:xfrm>
          <a:prstGeom prst="rect">
            <a:avLst/>
          </a:prstGeom>
          <a:noFill/>
        </p:spPr>
        <p:txBody>
          <a:bodyPr wrap="square" rtlCol="0">
            <a:spAutoFit/>
          </a:bodyPr>
          <a:lstStyle/>
          <a:p>
            <a:r>
              <a:rPr lang="en-US" dirty="0" smtClean="0">
                <a:solidFill>
                  <a:schemeClr val="bg1">
                    <a:lumMod val="65000"/>
                  </a:schemeClr>
                </a:solidFill>
              </a:rPr>
              <a:t>Ideas…</a:t>
            </a:r>
            <a:endParaRPr lang="en-US" dirty="0">
              <a:solidFill>
                <a:schemeClr val="bg1">
                  <a:lumMod val="65000"/>
                </a:schemeClr>
              </a:solidFill>
            </a:endParaRPr>
          </a:p>
        </p:txBody>
      </p:sp>
      <p:sp>
        <p:nvSpPr>
          <p:cNvPr id="17" name="TextBox 16"/>
          <p:cNvSpPr txBox="1"/>
          <p:nvPr/>
        </p:nvSpPr>
        <p:spPr>
          <a:xfrm>
            <a:off x="5419836" y="2434749"/>
            <a:ext cx="3611378" cy="369332"/>
          </a:xfrm>
          <a:prstGeom prst="rect">
            <a:avLst/>
          </a:prstGeom>
          <a:noFill/>
        </p:spPr>
        <p:txBody>
          <a:bodyPr wrap="square" rtlCol="0">
            <a:spAutoFit/>
          </a:bodyPr>
          <a:lstStyle/>
          <a:p>
            <a:r>
              <a:rPr lang="en-US" dirty="0" smtClean="0"/>
              <a:t>4 minutes</a:t>
            </a:r>
            <a:endParaRPr lang="en-US" dirty="0"/>
          </a:p>
        </p:txBody>
      </p:sp>
      <p:sp>
        <p:nvSpPr>
          <p:cNvPr id="13" name="TextBox 12"/>
          <p:cNvSpPr txBox="1"/>
          <p:nvPr/>
        </p:nvSpPr>
        <p:spPr>
          <a:xfrm>
            <a:off x="247230" y="176558"/>
            <a:ext cx="8122676" cy="523220"/>
          </a:xfrm>
          <a:prstGeom prst="rect">
            <a:avLst/>
          </a:prstGeom>
          <a:noFill/>
        </p:spPr>
        <p:txBody>
          <a:bodyPr wrap="square" rtlCol="0">
            <a:spAutoFit/>
          </a:bodyPr>
          <a:lstStyle/>
          <a:p>
            <a:r>
              <a:rPr lang="en-US" sz="2800" b="1" u="sng" dirty="0" smtClean="0"/>
              <a:t>Build</a:t>
            </a:r>
            <a:r>
              <a:rPr lang="en-US" sz="2800" b="1" dirty="0" smtClean="0"/>
              <a:t> &amp; </a:t>
            </a:r>
            <a:r>
              <a:rPr lang="en-US" sz="2800" b="1" u="sng" dirty="0" smtClean="0"/>
              <a:t>test</a:t>
            </a:r>
            <a:r>
              <a:rPr lang="en-US" sz="2800" b="1" dirty="0" smtClean="0"/>
              <a:t>.</a:t>
            </a:r>
            <a:endParaRPr lang="en-US" sz="2800" b="1" dirty="0"/>
          </a:p>
        </p:txBody>
      </p:sp>
      <p:sp>
        <p:nvSpPr>
          <p:cNvPr id="18" name="TextBox 17"/>
          <p:cNvSpPr txBox="1"/>
          <p:nvPr/>
        </p:nvSpPr>
        <p:spPr>
          <a:xfrm>
            <a:off x="253968" y="1382838"/>
            <a:ext cx="5225405" cy="369332"/>
          </a:xfrm>
          <a:prstGeom prst="rect">
            <a:avLst/>
          </a:prstGeom>
          <a:noFill/>
        </p:spPr>
        <p:txBody>
          <a:bodyPr wrap="none" rtlCol="0">
            <a:spAutoFit/>
          </a:bodyPr>
          <a:lstStyle/>
          <a:p>
            <a:r>
              <a:rPr lang="en-US" dirty="0" smtClean="0">
                <a:solidFill>
                  <a:schemeClr val="bg1">
                    <a:lumMod val="65000"/>
                  </a:schemeClr>
                </a:solidFill>
              </a:rPr>
              <a:t>Make something that your partner can interact with….</a:t>
            </a:r>
            <a:endParaRPr lang="en-US" dirty="0">
              <a:solidFill>
                <a:schemeClr val="bg1">
                  <a:lumMod val="65000"/>
                </a:schemeClr>
              </a:solidFill>
            </a:endParaRPr>
          </a:p>
        </p:txBody>
      </p:sp>
      <p:sp>
        <p:nvSpPr>
          <p:cNvPr id="19" name="TextBox 18"/>
          <p:cNvSpPr txBox="1"/>
          <p:nvPr/>
        </p:nvSpPr>
        <p:spPr>
          <a:xfrm>
            <a:off x="247230" y="821303"/>
            <a:ext cx="7940179" cy="461665"/>
          </a:xfrm>
          <a:prstGeom prst="rect">
            <a:avLst/>
          </a:prstGeom>
          <a:noFill/>
        </p:spPr>
        <p:txBody>
          <a:bodyPr wrap="square" rtlCol="0">
            <a:spAutoFit/>
          </a:bodyPr>
          <a:lstStyle/>
          <a:p>
            <a:r>
              <a:rPr lang="en-US" sz="2400" b="1" dirty="0" smtClean="0"/>
              <a:t>7. Build your solution.</a:t>
            </a:r>
            <a:endParaRPr lang="en-US" sz="2400" b="1" dirty="0"/>
          </a:p>
        </p:txBody>
      </p:sp>
      <p:sp>
        <p:nvSpPr>
          <p:cNvPr id="20" name="TextBox 19"/>
          <p:cNvSpPr txBox="1"/>
          <p:nvPr/>
        </p:nvSpPr>
        <p:spPr>
          <a:xfrm>
            <a:off x="3207353" y="893104"/>
            <a:ext cx="1841302" cy="369332"/>
          </a:xfrm>
          <a:prstGeom prst="rect">
            <a:avLst/>
          </a:prstGeom>
          <a:noFill/>
        </p:spPr>
        <p:txBody>
          <a:bodyPr wrap="square" rtlCol="0">
            <a:spAutoFit/>
          </a:bodyPr>
          <a:lstStyle/>
          <a:p>
            <a:r>
              <a:rPr lang="en-US" dirty="0" smtClean="0"/>
              <a:t>10 min </a:t>
            </a:r>
            <a:r>
              <a:rPr lang="en-US" dirty="0" smtClean="0">
                <a:solidFill>
                  <a:schemeClr val="accent6">
                    <a:lumMod val="75000"/>
                  </a:schemeClr>
                </a:solidFill>
              </a:rPr>
              <a:t>(silently)</a:t>
            </a:r>
            <a:endParaRPr lang="en-US" dirty="0">
              <a:solidFill>
                <a:schemeClr val="accent6">
                  <a:lumMod val="75000"/>
                </a:schemeClr>
              </a:solidFill>
            </a:endParaRPr>
          </a:p>
        </p:txBody>
      </p:sp>
      <p:sp>
        <p:nvSpPr>
          <p:cNvPr id="21" name="Rounded Rectangle 20"/>
          <p:cNvSpPr/>
          <p:nvPr/>
        </p:nvSpPr>
        <p:spPr>
          <a:xfrm>
            <a:off x="247231" y="1349988"/>
            <a:ext cx="8725502" cy="657438"/>
          </a:xfrm>
          <a:prstGeom prst="roundRect">
            <a:avLst>
              <a:gd name="adj" fmla="val 12563"/>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Text Box 12"/>
          <p:cNvSpPr txBox="1">
            <a:spLocks noChangeArrowheads="1"/>
          </p:cNvSpPr>
          <p:nvPr/>
        </p:nvSpPr>
        <p:spPr bwMode="auto">
          <a:xfrm>
            <a:off x="5165158" y="32112"/>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01</a:t>
            </a:r>
            <a:endParaRPr lang="en-US" sz="7200" b="1" dirty="0">
              <a:solidFill>
                <a:srgbClr val="8EB4E3"/>
              </a:solidFill>
              <a:latin typeface="Verdana" charset="0"/>
            </a:endParaRPr>
          </a:p>
        </p:txBody>
      </p:sp>
      <p:sp>
        <p:nvSpPr>
          <p:cNvPr id="23" name="Oval 22"/>
          <p:cNvSpPr>
            <a:spLocks noChangeArrowheads="1"/>
          </p:cNvSpPr>
          <p:nvPr/>
        </p:nvSpPr>
        <p:spPr bwMode="auto">
          <a:xfrm>
            <a:off x="6733512" y="383682"/>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4" name="Oval 23"/>
          <p:cNvSpPr>
            <a:spLocks noChangeArrowheads="1"/>
          </p:cNvSpPr>
          <p:nvPr/>
        </p:nvSpPr>
        <p:spPr bwMode="auto">
          <a:xfrm>
            <a:off x="6733512" y="759937"/>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5" name="Text Box 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6" name="Text Box 7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7" name="Text Box 7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8" name="Text Box 7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9" name="Text Box 7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0" name="Text Box 7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1" name="Text Box 8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2" name="Text Box 8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3" name="Text Box 8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34" name="Text Box 8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35" name="Text Box 8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6" name="Text Box 8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7" name="Text Box 8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8" name="Text Box 8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9" name="Text Box 8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0" name="Text Box 8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1" name="Text Box 9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2" name="Text Box 9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3" name="Text Box 9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4" name="Text Box 9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5" name="Text Box 9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6" name="Text Box 9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7" name="Text Box 9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8" name="Text Box 9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9" name="Text Box 9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0" name="Text Box 9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1" name="Text Box 10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2" name="Text Box 10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3" name="Text Box 10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4" name="Text Box 10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5" name="Text Box 10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6" name="Text Box 10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7" name="Text Box 10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8" name="Text Box 10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9" name="Text Box 10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0" name="Text Box 11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1" name="Text Box 11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2" name="Text Box 11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3" name="Text Box 11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4" name="Text Box 11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5" name="Text Box 11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6" name="Text Box 11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7" name="Text Box 11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8" name="Text Box 11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9" name="Text Box 11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0" name="Text Box 12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1" name="Text Box 12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2" name="Text Box 12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3" name="Text Box 12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4" name="Text Box 124"/>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5" name="Text Box 125"/>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6" name="Text Box 126"/>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7" name="Text Box 12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8" name="Text Box 128"/>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9" name="Text Box 129"/>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0" name="Text Box 130"/>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1" name="Text Box 131"/>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2" name="Text Box 132"/>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3" name="Text Box 133"/>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4" name="Text Box 137"/>
          <p:cNvSpPr txBox="1">
            <a:spLocks noChangeArrowheads="1"/>
          </p:cNvSpPr>
          <p:nvPr/>
        </p:nvSpPr>
        <p:spPr bwMode="auto">
          <a:xfrm>
            <a:off x="7156936" y="32112"/>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Tree>
    <p:extLst>
      <p:ext uri="{BB962C8B-B14F-4D97-AF65-F5344CB8AC3E}">
        <p14:creationId xmlns:p14="http://schemas.microsoft.com/office/powerpoint/2010/main" val="1596656359"/>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6"/>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7"/>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8"/>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9"/>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0"/>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1"/>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2"/>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5"/>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6"/>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7"/>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8"/>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9"/>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0"/>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1"/>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2"/>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3"/>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4"/>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5"/>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6"/>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7"/>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8"/>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9"/>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0"/>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1"/>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2"/>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3"/>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4"/>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5"/>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6"/>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7"/>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8"/>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9"/>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0"/>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1"/>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2"/>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3"/>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4"/>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5"/>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6"/>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7"/>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8"/>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9"/>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0"/>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1"/>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3"/>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4"/>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5"/>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6"/>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7"/>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8"/>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9"/>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0"/>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1"/>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2"/>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3"/>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dissolve">
                                      <p:cBhvr>
                                        <p:cTn id="18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203" y="2868842"/>
            <a:ext cx="2718709" cy="369332"/>
          </a:xfrm>
          <a:prstGeom prst="rect">
            <a:avLst/>
          </a:prstGeom>
          <a:noFill/>
        </p:spPr>
        <p:txBody>
          <a:bodyPr wrap="square" rtlCol="0">
            <a:spAutoFit/>
          </a:bodyPr>
          <a:lstStyle/>
          <a:p>
            <a:r>
              <a:rPr lang="en-US" dirty="0" smtClean="0">
                <a:solidFill>
                  <a:schemeClr val="bg1">
                    <a:lumMod val="65000"/>
                  </a:schemeClr>
                </a:solidFill>
              </a:rPr>
              <a:t>What worked…</a:t>
            </a:r>
            <a:endParaRPr lang="en-US" dirty="0">
              <a:solidFill>
                <a:schemeClr val="bg1">
                  <a:lumMod val="65000"/>
                </a:schemeClr>
              </a:solidFill>
            </a:endParaRPr>
          </a:p>
        </p:txBody>
      </p:sp>
      <p:sp>
        <p:nvSpPr>
          <p:cNvPr id="9" name="TextBox 8"/>
          <p:cNvSpPr txBox="1"/>
          <p:nvPr/>
        </p:nvSpPr>
        <p:spPr>
          <a:xfrm>
            <a:off x="273419" y="2362980"/>
            <a:ext cx="7940179" cy="461665"/>
          </a:xfrm>
          <a:prstGeom prst="rect">
            <a:avLst/>
          </a:prstGeom>
          <a:noFill/>
        </p:spPr>
        <p:txBody>
          <a:bodyPr wrap="square" rtlCol="0">
            <a:spAutoFit/>
          </a:bodyPr>
          <a:lstStyle/>
          <a:p>
            <a:r>
              <a:rPr lang="en-US" sz="2400" b="1" dirty="0" smtClean="0"/>
              <a:t>8. Share your solution and get feedback.</a:t>
            </a:r>
            <a:endParaRPr lang="en-US" sz="2400" b="1" dirty="0"/>
          </a:p>
        </p:txBody>
      </p:sp>
      <p:sp>
        <p:nvSpPr>
          <p:cNvPr id="8" name="Rounded Rectangle 7"/>
          <p:cNvSpPr/>
          <p:nvPr/>
        </p:nvSpPr>
        <p:spPr>
          <a:xfrm>
            <a:off x="273419" y="2840473"/>
            <a:ext cx="4290879"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ounded Rectangle 9"/>
          <p:cNvSpPr/>
          <p:nvPr/>
        </p:nvSpPr>
        <p:spPr>
          <a:xfrm>
            <a:off x="4583749" y="2842470"/>
            <a:ext cx="4245521" cy="1904628"/>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ounded Rectangle 10"/>
          <p:cNvSpPr/>
          <p:nvPr/>
        </p:nvSpPr>
        <p:spPr>
          <a:xfrm>
            <a:off x="253968" y="4844374"/>
            <a:ext cx="4290879"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ounded Rectangle 11"/>
          <p:cNvSpPr/>
          <p:nvPr/>
        </p:nvSpPr>
        <p:spPr>
          <a:xfrm>
            <a:off x="4564298" y="4844374"/>
            <a:ext cx="4245521" cy="191116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83749" y="2882420"/>
            <a:ext cx="3389186" cy="369332"/>
          </a:xfrm>
          <a:prstGeom prst="rect">
            <a:avLst/>
          </a:prstGeom>
          <a:noFill/>
        </p:spPr>
        <p:txBody>
          <a:bodyPr wrap="square" rtlCol="0">
            <a:spAutoFit/>
          </a:bodyPr>
          <a:lstStyle/>
          <a:p>
            <a:r>
              <a:rPr lang="en-US" dirty="0" smtClean="0">
                <a:solidFill>
                  <a:schemeClr val="bg1">
                    <a:lumMod val="65000"/>
                  </a:schemeClr>
                </a:solidFill>
              </a:rPr>
              <a:t>What could be improved…</a:t>
            </a:r>
            <a:endParaRPr lang="en-US" dirty="0">
              <a:solidFill>
                <a:schemeClr val="bg1">
                  <a:lumMod val="65000"/>
                </a:schemeClr>
              </a:solidFill>
            </a:endParaRPr>
          </a:p>
        </p:txBody>
      </p:sp>
      <p:sp>
        <p:nvSpPr>
          <p:cNvPr id="15" name="TextBox 14"/>
          <p:cNvSpPr txBox="1"/>
          <p:nvPr/>
        </p:nvSpPr>
        <p:spPr>
          <a:xfrm>
            <a:off x="326185" y="4814013"/>
            <a:ext cx="2083883" cy="369332"/>
          </a:xfrm>
          <a:prstGeom prst="rect">
            <a:avLst/>
          </a:prstGeom>
          <a:noFill/>
        </p:spPr>
        <p:txBody>
          <a:bodyPr wrap="square" rtlCol="0">
            <a:spAutoFit/>
          </a:bodyPr>
          <a:lstStyle/>
          <a:p>
            <a:r>
              <a:rPr lang="en-US" dirty="0" smtClean="0">
                <a:solidFill>
                  <a:schemeClr val="bg1">
                    <a:lumMod val="65000"/>
                  </a:schemeClr>
                </a:solidFill>
              </a:rPr>
              <a:t>Questions…</a:t>
            </a:r>
            <a:endParaRPr lang="en-US" dirty="0">
              <a:solidFill>
                <a:schemeClr val="bg1">
                  <a:lumMod val="65000"/>
                </a:schemeClr>
              </a:solidFill>
            </a:endParaRPr>
          </a:p>
        </p:txBody>
      </p:sp>
      <p:sp>
        <p:nvSpPr>
          <p:cNvPr id="16" name="TextBox 15"/>
          <p:cNvSpPr txBox="1"/>
          <p:nvPr/>
        </p:nvSpPr>
        <p:spPr>
          <a:xfrm>
            <a:off x="4634937" y="4814013"/>
            <a:ext cx="2083883" cy="369332"/>
          </a:xfrm>
          <a:prstGeom prst="rect">
            <a:avLst/>
          </a:prstGeom>
          <a:noFill/>
        </p:spPr>
        <p:txBody>
          <a:bodyPr wrap="square" rtlCol="0">
            <a:spAutoFit/>
          </a:bodyPr>
          <a:lstStyle/>
          <a:p>
            <a:r>
              <a:rPr lang="en-US" dirty="0" smtClean="0">
                <a:solidFill>
                  <a:schemeClr val="bg1">
                    <a:lumMod val="65000"/>
                  </a:schemeClr>
                </a:solidFill>
              </a:rPr>
              <a:t>Ideas…</a:t>
            </a:r>
            <a:endParaRPr lang="en-US" dirty="0">
              <a:solidFill>
                <a:schemeClr val="bg1">
                  <a:lumMod val="65000"/>
                </a:schemeClr>
              </a:solidFill>
            </a:endParaRPr>
          </a:p>
        </p:txBody>
      </p:sp>
      <p:sp>
        <p:nvSpPr>
          <p:cNvPr id="17" name="TextBox 16"/>
          <p:cNvSpPr txBox="1"/>
          <p:nvPr/>
        </p:nvSpPr>
        <p:spPr>
          <a:xfrm>
            <a:off x="5419836" y="2434749"/>
            <a:ext cx="3611378" cy="369332"/>
          </a:xfrm>
          <a:prstGeom prst="rect">
            <a:avLst/>
          </a:prstGeom>
          <a:noFill/>
        </p:spPr>
        <p:txBody>
          <a:bodyPr wrap="square" rtlCol="0">
            <a:spAutoFit/>
          </a:bodyPr>
          <a:lstStyle/>
          <a:p>
            <a:r>
              <a:rPr lang="en-US" dirty="0" smtClean="0"/>
              <a:t>4 minutes</a:t>
            </a:r>
            <a:endParaRPr lang="en-US" dirty="0"/>
          </a:p>
        </p:txBody>
      </p:sp>
      <p:sp>
        <p:nvSpPr>
          <p:cNvPr id="13" name="TextBox 12"/>
          <p:cNvSpPr txBox="1"/>
          <p:nvPr/>
        </p:nvSpPr>
        <p:spPr>
          <a:xfrm>
            <a:off x="247230" y="176558"/>
            <a:ext cx="8122676" cy="523220"/>
          </a:xfrm>
          <a:prstGeom prst="rect">
            <a:avLst/>
          </a:prstGeom>
          <a:noFill/>
        </p:spPr>
        <p:txBody>
          <a:bodyPr wrap="square" rtlCol="0">
            <a:spAutoFit/>
          </a:bodyPr>
          <a:lstStyle/>
          <a:p>
            <a:r>
              <a:rPr lang="en-US" sz="2800" b="1" u="sng" dirty="0" smtClean="0"/>
              <a:t>Build</a:t>
            </a:r>
            <a:r>
              <a:rPr lang="en-US" sz="2800" b="1" dirty="0" smtClean="0"/>
              <a:t> &amp; </a:t>
            </a:r>
            <a:r>
              <a:rPr lang="en-US" sz="2800" b="1" u="sng" dirty="0" smtClean="0"/>
              <a:t>test</a:t>
            </a:r>
            <a:r>
              <a:rPr lang="en-US" sz="2800" b="1" dirty="0" smtClean="0"/>
              <a:t>.</a:t>
            </a:r>
            <a:endParaRPr lang="en-US" sz="2800" b="1" dirty="0"/>
          </a:p>
        </p:txBody>
      </p:sp>
      <p:sp>
        <p:nvSpPr>
          <p:cNvPr id="18" name="TextBox 17"/>
          <p:cNvSpPr txBox="1"/>
          <p:nvPr/>
        </p:nvSpPr>
        <p:spPr>
          <a:xfrm>
            <a:off x="253968" y="1382838"/>
            <a:ext cx="5225405" cy="369332"/>
          </a:xfrm>
          <a:prstGeom prst="rect">
            <a:avLst/>
          </a:prstGeom>
          <a:noFill/>
        </p:spPr>
        <p:txBody>
          <a:bodyPr wrap="none" rtlCol="0">
            <a:spAutoFit/>
          </a:bodyPr>
          <a:lstStyle/>
          <a:p>
            <a:r>
              <a:rPr lang="en-US" dirty="0" smtClean="0">
                <a:solidFill>
                  <a:schemeClr val="bg1">
                    <a:lumMod val="65000"/>
                  </a:schemeClr>
                </a:solidFill>
              </a:rPr>
              <a:t>Make something that your partner can interact with….</a:t>
            </a:r>
            <a:endParaRPr lang="en-US" dirty="0">
              <a:solidFill>
                <a:schemeClr val="bg1">
                  <a:lumMod val="65000"/>
                </a:schemeClr>
              </a:solidFill>
            </a:endParaRPr>
          </a:p>
        </p:txBody>
      </p:sp>
      <p:sp>
        <p:nvSpPr>
          <p:cNvPr id="19" name="TextBox 18"/>
          <p:cNvSpPr txBox="1"/>
          <p:nvPr/>
        </p:nvSpPr>
        <p:spPr>
          <a:xfrm>
            <a:off x="247230" y="821303"/>
            <a:ext cx="7940179" cy="461665"/>
          </a:xfrm>
          <a:prstGeom prst="rect">
            <a:avLst/>
          </a:prstGeom>
          <a:noFill/>
        </p:spPr>
        <p:txBody>
          <a:bodyPr wrap="square" rtlCol="0">
            <a:spAutoFit/>
          </a:bodyPr>
          <a:lstStyle/>
          <a:p>
            <a:r>
              <a:rPr lang="en-US" sz="2400" b="1" dirty="0" smtClean="0"/>
              <a:t>7. Build your solution.</a:t>
            </a:r>
            <a:endParaRPr lang="en-US" sz="2400" b="1" dirty="0"/>
          </a:p>
        </p:txBody>
      </p:sp>
      <p:sp>
        <p:nvSpPr>
          <p:cNvPr id="20" name="TextBox 19"/>
          <p:cNvSpPr txBox="1"/>
          <p:nvPr/>
        </p:nvSpPr>
        <p:spPr>
          <a:xfrm>
            <a:off x="3207353" y="893104"/>
            <a:ext cx="1841302" cy="369332"/>
          </a:xfrm>
          <a:prstGeom prst="rect">
            <a:avLst/>
          </a:prstGeom>
          <a:noFill/>
        </p:spPr>
        <p:txBody>
          <a:bodyPr wrap="square" rtlCol="0">
            <a:spAutoFit/>
          </a:bodyPr>
          <a:lstStyle/>
          <a:p>
            <a:r>
              <a:rPr lang="en-US" dirty="0" smtClean="0"/>
              <a:t>10 min </a:t>
            </a:r>
            <a:r>
              <a:rPr lang="en-US" dirty="0" smtClean="0">
                <a:solidFill>
                  <a:schemeClr val="accent6">
                    <a:lumMod val="75000"/>
                  </a:schemeClr>
                </a:solidFill>
              </a:rPr>
              <a:t>(silently)</a:t>
            </a:r>
            <a:endParaRPr lang="en-US" dirty="0">
              <a:solidFill>
                <a:schemeClr val="accent6">
                  <a:lumMod val="75000"/>
                </a:schemeClr>
              </a:solidFill>
            </a:endParaRPr>
          </a:p>
        </p:txBody>
      </p:sp>
      <p:sp>
        <p:nvSpPr>
          <p:cNvPr id="21" name="Rounded Rectangle 20"/>
          <p:cNvSpPr/>
          <p:nvPr/>
        </p:nvSpPr>
        <p:spPr>
          <a:xfrm>
            <a:off x="247231" y="1349988"/>
            <a:ext cx="8725502" cy="657438"/>
          </a:xfrm>
          <a:prstGeom prst="roundRect">
            <a:avLst>
              <a:gd name="adj" fmla="val 12563"/>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Text Box 12"/>
          <p:cNvSpPr txBox="1">
            <a:spLocks noChangeArrowheads="1"/>
          </p:cNvSpPr>
          <p:nvPr/>
        </p:nvSpPr>
        <p:spPr bwMode="auto">
          <a:xfrm>
            <a:off x="5040380" y="-26227"/>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smtClean="0">
                <a:solidFill>
                  <a:srgbClr val="8EB4E3"/>
                </a:solidFill>
                <a:latin typeface="Verdana" charset="0"/>
              </a:rPr>
              <a:t>00</a:t>
            </a:r>
            <a:endParaRPr lang="en-US" sz="7200" b="1" dirty="0">
              <a:solidFill>
                <a:srgbClr val="8EB4E3"/>
              </a:solidFill>
              <a:latin typeface="Verdana" charset="0"/>
            </a:endParaRPr>
          </a:p>
        </p:txBody>
      </p:sp>
      <p:sp>
        <p:nvSpPr>
          <p:cNvPr id="23" name="Oval 22"/>
          <p:cNvSpPr>
            <a:spLocks noChangeArrowheads="1"/>
          </p:cNvSpPr>
          <p:nvPr/>
        </p:nvSpPr>
        <p:spPr bwMode="auto">
          <a:xfrm>
            <a:off x="6608734" y="325343"/>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4" name="Oval 23"/>
          <p:cNvSpPr>
            <a:spLocks noChangeArrowheads="1"/>
          </p:cNvSpPr>
          <p:nvPr/>
        </p:nvSpPr>
        <p:spPr bwMode="auto">
          <a:xfrm>
            <a:off x="6608734" y="701598"/>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25" name="Text Box 16"/>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26" name="Text Box 75"/>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27" name="Text Box 76"/>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28" name="Text Box 77"/>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29" name="Text Box 78"/>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30" name="Text Box 79"/>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31" name="Text Box 80"/>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32" name="Text Box 81"/>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33" name="Text Box 82"/>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34" name="Text Box 83"/>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35" name="Text Box 84"/>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36" name="Text Box 85"/>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37" name="Text Box 86"/>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38" name="Text Box 87"/>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39" name="Text Box 88"/>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40" name="Text Box 89"/>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41" name="Text Box 90"/>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42" name="Text Box 91"/>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43" name="Text Box 92"/>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44" name="Text Box 93"/>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45" name="Text Box 94"/>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46" name="Text Box 95"/>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47" name="Text Box 96"/>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48" name="Text Box 97"/>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49" name="Text Box 98"/>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50" name="Text Box 99"/>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51" name="Text Box 100"/>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52" name="Text Box 102"/>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53" name="Text Box 103"/>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54" name="Text Box 104"/>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55" name="Text Box 105"/>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56" name="Text Box 106"/>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57" name="Text Box 107"/>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58" name="Text Box 108"/>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59" name="Text Box 109"/>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60" name="Text Box 110"/>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61" name="Text Box 111"/>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62" name="Text Box 112"/>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63" name="Text Box 113"/>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64" name="Text Box 114"/>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65" name="Text Box 115"/>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66" name="Text Box 116"/>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67" name="Text Box 117"/>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68" name="Text Box 118"/>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69" name="Text Box 119"/>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70" name="Text Box 120"/>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71" name="Text Box 121"/>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72" name="Text Box 122"/>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73" name="Text Box 123"/>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74" name="Text Box 124"/>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75" name="Text Box 125"/>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76" name="Text Box 126"/>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77" name="Text Box 127"/>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78" name="Text Box 128"/>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79" name="Text Box 129"/>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80" name="Text Box 130"/>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81" name="Text Box 131"/>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82" name="Text Box 132"/>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83" name="Text Box 133"/>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84" name="Text Box 137"/>
          <p:cNvSpPr txBox="1">
            <a:spLocks noChangeArrowheads="1"/>
          </p:cNvSpPr>
          <p:nvPr/>
        </p:nvSpPr>
        <p:spPr bwMode="auto">
          <a:xfrm>
            <a:off x="7032158" y="-26227"/>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pic>
        <p:nvPicPr>
          <p:cNvPr id="85" name="Picture 84" descr="j03096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411919" y="1174103"/>
            <a:ext cx="857179" cy="1201653"/>
          </a:xfrm>
          <a:prstGeom prst="rect">
            <a:avLst/>
          </a:prstGeom>
        </p:spPr>
      </p:pic>
      <p:pic>
        <p:nvPicPr>
          <p:cNvPr id="86" name="Picture 85" descr="j03096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411919" y="1174102"/>
            <a:ext cx="857179" cy="1201653"/>
          </a:xfrm>
          <a:prstGeom prst="rect">
            <a:avLst/>
          </a:prstGeom>
        </p:spPr>
      </p:pic>
    </p:spTree>
    <p:extLst>
      <p:ext uri="{BB962C8B-B14F-4D97-AF65-F5344CB8AC3E}">
        <p14:creationId xmlns:p14="http://schemas.microsoft.com/office/powerpoint/2010/main" val="3312167201"/>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5"/>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6"/>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7"/>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8"/>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9"/>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30"/>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31"/>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32"/>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34"/>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35"/>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36"/>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37"/>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38"/>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39"/>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40"/>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41"/>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42"/>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43"/>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44"/>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45"/>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46"/>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47"/>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48"/>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49"/>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50"/>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51"/>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52"/>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53"/>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54"/>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55"/>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56"/>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57"/>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58"/>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59"/>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60"/>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61"/>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62"/>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63"/>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64"/>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65"/>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66"/>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67"/>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68"/>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69"/>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0"/>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1"/>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72"/>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73"/>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3"/>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74"/>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4"/>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75"/>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5"/>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76"/>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6"/>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77"/>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7"/>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78"/>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8"/>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79"/>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9"/>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80"/>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80"/>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81"/>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81"/>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82"/>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82"/>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83"/>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83"/>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84"/>
                                        </p:tgtEl>
                                        <p:attrNameLst>
                                          <p:attrName>style.visibility</p:attrName>
                                        </p:attrNameLst>
                                      </p:cBhvr>
                                      <p:to>
                                        <p:strVal val="visible"/>
                                      </p:to>
                                    </p:set>
                                    <p:animEffect transition="in" filter="dissolve">
                                      <p:cBhvr>
                                        <p:cTn id="184" dur="500"/>
                                        <p:tgtEl>
                                          <p:spTgt spid="84"/>
                                        </p:tgtEl>
                                      </p:cBhvr>
                                    </p:animEffect>
                                  </p:childTnLst>
                                </p:cTn>
                              </p:par>
                            </p:childTnLst>
                          </p:cTn>
                        </p:par>
                        <p:par>
                          <p:cTn id="185" fill="hold">
                            <p:stCondLst>
                              <p:cond delay="59500"/>
                            </p:stCondLst>
                            <p:childTnLst>
                              <p:par>
                                <p:cTn id="186" presetID="3" presetClass="entr" presetSubtype="10" fill="hold" nodeType="afterEffect">
                                  <p:stCondLst>
                                    <p:cond delay="0"/>
                                  </p:stCondLst>
                                  <p:childTnLst>
                                    <p:set>
                                      <p:cBhvr>
                                        <p:cTn id="187" dur="1" fill="hold">
                                          <p:stCondLst>
                                            <p:cond delay="0"/>
                                          </p:stCondLst>
                                        </p:cTn>
                                        <p:tgtEl>
                                          <p:spTgt spid="86"/>
                                        </p:tgtEl>
                                        <p:attrNameLst>
                                          <p:attrName>style.visibility</p:attrName>
                                        </p:attrNameLst>
                                      </p:cBhvr>
                                      <p:to>
                                        <p:strVal val="visible"/>
                                      </p:to>
                                    </p:set>
                                    <p:animEffect transition="in" filter="blinds(horizontal)">
                                      <p:cBhvr>
                                        <p:cTn id="188" dur="1000"/>
                                        <p:tgtEl>
                                          <p:spTgt spid="86"/>
                                        </p:tgtEl>
                                      </p:cBhvr>
                                    </p:animEffect>
                                  </p:childTnLst>
                                  <p:subTnLst>
                                    <p:audio>
                                      <p:cMediaNode>
                                        <p:cTn display="0" masterRel="sameClick">
                                          <p:stCondLst>
                                            <p:cond evt="begin" delay="0">
                                              <p:tn val="186"/>
                                            </p:cond>
                                          </p:stCondLst>
                                          <p:endCondLst>
                                            <p:cond evt="onStopAudio" delay="0">
                                              <p:tgtEl>
                                                <p:sldTgt/>
                                              </p:tgtEl>
                                            </p:cond>
                                          </p:endCondLst>
                                        </p:cTn>
                                        <p:tgtEl>
                                          <p:sndTgt r:embed="rId3" name="Tick Tock"/>
                                        </p:tgtEl>
                                      </p:cMediaNode>
                                    </p:audio>
                                  </p:subTnLst>
                                </p:cTn>
                              </p:par>
                            </p:childTnLst>
                          </p:cTn>
                        </p:par>
                        <p:par>
                          <p:cTn id="189" fill="hold">
                            <p:stCondLst>
                              <p:cond delay="60500"/>
                            </p:stCondLst>
                            <p:childTnLst>
                              <p:par>
                                <p:cTn id="190" presetID="3" presetClass="entr" presetSubtype="10" fill="hold" nodeType="afterEffect">
                                  <p:stCondLst>
                                    <p:cond delay="2000"/>
                                  </p:stCondLst>
                                  <p:childTnLst>
                                    <p:set>
                                      <p:cBhvr>
                                        <p:cTn id="191" dur="1" fill="hold">
                                          <p:stCondLst>
                                            <p:cond delay="0"/>
                                          </p:stCondLst>
                                        </p:cTn>
                                        <p:tgtEl>
                                          <p:spTgt spid="85"/>
                                        </p:tgtEl>
                                        <p:attrNameLst>
                                          <p:attrName>style.visibility</p:attrName>
                                        </p:attrNameLst>
                                      </p:cBhvr>
                                      <p:to>
                                        <p:strVal val="visible"/>
                                      </p:to>
                                    </p:set>
                                    <p:animEffect transition="in" filter="blinds(horizontal)">
                                      <p:cBhvr>
                                        <p:cTn id="192" dur="1000"/>
                                        <p:tgtEl>
                                          <p:spTgt spid="85"/>
                                        </p:tgtEl>
                                      </p:cBhvr>
                                    </p:animEffect>
                                  </p:childTnLst>
                                  <p:subTnLst>
                                    <p:audio>
                                      <p:cMediaNode>
                                        <p:cTn display="0" masterRel="sameClick">
                                          <p:stCondLst>
                                            <p:cond evt="begin" delay="0">
                                              <p:tn val="190"/>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design thinki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43907" y="1199545"/>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design thinking"/>
          <p:cNvPicPr>
            <a:picLocks noChangeAspect="1" noChangeArrowheads="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9000" contrast="23000"/>
                    </a14:imgEffect>
                  </a14:imgLayer>
                </a14:imgProps>
              </a:ext>
              <a:ext uri="{28A0092B-C50C-407E-A947-70E740481C1C}">
                <a14:useLocalDpi xmlns:a14="http://schemas.microsoft.com/office/drawing/2010/main" val="0"/>
              </a:ext>
            </a:extLst>
          </a:blip>
          <a:srcRect l="-1190" t="25106" r="74466" b="34043"/>
          <a:stretch/>
        </p:blipFill>
        <p:spPr bwMode="auto">
          <a:xfrm>
            <a:off x="1493123" y="2172609"/>
            <a:ext cx="1527243" cy="1556427"/>
          </a:xfrm>
          <a:prstGeom prst="hexagon">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design thinking"/>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5138" t="43628" r="62607" b="51522"/>
          <a:stretch/>
        </p:blipFill>
        <p:spPr bwMode="auto">
          <a:xfrm>
            <a:off x="2976762" y="2871477"/>
            <a:ext cx="804797" cy="195810"/>
          </a:xfrm>
          <a:prstGeom prst="hexagon">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design thinking"/>
          <p:cNvPicPr>
            <a:picLocks noChangeAspect="1" noChangeArrowheads="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37408" t="28010" r="37401" b="34043"/>
          <a:stretch/>
        </p:blipFill>
        <p:spPr bwMode="auto">
          <a:xfrm>
            <a:off x="3781559" y="2227928"/>
            <a:ext cx="1439695" cy="1445787"/>
          </a:xfrm>
          <a:prstGeom prst="hexagon">
            <a:avLst/>
          </a:prstGeom>
          <a:noFill/>
          <a:extLst>
            <a:ext uri="{909E8E84-426E-40DD-AFC4-6F175D3DCCD1}">
              <a14:hiddenFill xmlns:a14="http://schemas.microsoft.com/office/drawing/2010/main">
                <a:solidFill>
                  <a:srgbClr val="FFFFFF"/>
                </a:solidFill>
              </a14:hiddenFill>
            </a:ext>
          </a:extLst>
        </p:spPr>
      </p:pic>
      <p:pic>
        <p:nvPicPr>
          <p:cNvPr id="17" name="Picture 16" descr="Image result for design thinking"/>
          <p:cNvPicPr>
            <a:picLocks noChangeAspect="1" noChangeArrowheads="1"/>
          </p:cNvPicPr>
          <p:nvPr/>
        </p:nvPicPr>
        <p:blipFill rotWithShape="1">
          <a:blip r:embed="rId7">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l="56623" t="47844" r="19207" b="19475"/>
          <a:stretch/>
        </p:blipFill>
        <p:spPr bwMode="auto">
          <a:xfrm>
            <a:off x="4860111" y="2991530"/>
            <a:ext cx="1381329" cy="1245141"/>
          </a:xfrm>
          <a:prstGeom prst="hexagon">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design thinking"/>
          <p:cNvPicPr>
            <a:picLocks noChangeAspect="1" noChangeArrowheads="1"/>
          </p:cNvPicPr>
          <p:nvPr/>
        </p:nvPicPr>
        <p:blipFill rotWithShape="1">
          <a:blip r:embed="rId7">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l="75802" t="63591" r="-1048" b="2817"/>
          <a:stretch/>
        </p:blipFill>
        <p:spPr bwMode="auto">
          <a:xfrm>
            <a:off x="5913992" y="3654513"/>
            <a:ext cx="1442835" cy="1279880"/>
          </a:xfrm>
          <a:prstGeom prst="hexagon">
            <a:avLst/>
          </a:prstGeom>
          <a:noFill/>
          <a:extLst>
            <a:ext uri="{909E8E84-426E-40DD-AFC4-6F175D3DCCD1}">
              <a14:hiddenFill xmlns:a14="http://schemas.microsoft.com/office/drawing/2010/main">
                <a:solidFill>
                  <a:srgbClr val="FFFFFF"/>
                </a:solidFill>
              </a14:hiddenFill>
            </a:ext>
          </a:extLst>
        </p:spPr>
      </p:pic>
      <p:pic>
        <p:nvPicPr>
          <p:cNvPr id="19" name="Picture 18" descr="Image result for design thinking"/>
          <p:cNvPicPr>
            <a:picLocks noChangeAspect="1" noChangeArrowheads="1"/>
          </p:cNvPicPr>
          <p:nvPr/>
        </p:nvPicPr>
        <p:blipFill rotWithShape="1">
          <a:blip r:embed="rId7">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l="60935" t="42057" r="21704" b="52326"/>
          <a:stretch/>
        </p:blipFill>
        <p:spPr bwMode="auto">
          <a:xfrm>
            <a:off x="5125129" y="2794282"/>
            <a:ext cx="992222" cy="214007"/>
          </a:xfrm>
          <a:prstGeom prst="hexagon">
            <a:avLst/>
          </a:prstGeom>
          <a:noFill/>
          <a:extLst>
            <a:ext uri="{909E8E84-426E-40DD-AFC4-6F175D3DCCD1}">
              <a14:hiddenFill xmlns:a14="http://schemas.microsoft.com/office/drawing/2010/main">
                <a:solidFill>
                  <a:srgbClr val="FFFFFF"/>
                </a:solidFill>
              </a14:hiddenFill>
            </a:ext>
          </a:extLst>
        </p:spPr>
      </p:pic>
      <p:pic>
        <p:nvPicPr>
          <p:cNvPr id="20" name="Picture 19" descr="Image result for design thinking"/>
          <p:cNvPicPr>
            <a:picLocks noChangeAspect="1" noChangeArrowheads="1"/>
          </p:cNvPicPr>
          <p:nvPr/>
        </p:nvPicPr>
        <p:blipFill rotWithShape="1">
          <a:blip r:embed="rId7">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l="82497" t="58315" r="5758" b="36834"/>
          <a:stretch/>
        </p:blipFill>
        <p:spPr bwMode="auto">
          <a:xfrm>
            <a:off x="6299806" y="3429274"/>
            <a:ext cx="671209" cy="184826"/>
          </a:xfrm>
          <a:prstGeom prst="hexagon">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design thinking"/>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9293" t="48394" r="56367" b="17272"/>
          <a:stretch/>
        </p:blipFill>
        <p:spPr bwMode="auto">
          <a:xfrm>
            <a:off x="2616739" y="3040170"/>
            <a:ext cx="1598413" cy="1385915"/>
          </a:xfrm>
          <a:prstGeom prst="hexagon">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3748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Shape 288"/>
          <p:cNvSpPr txBox="1"/>
          <p:nvPr/>
        </p:nvSpPr>
        <p:spPr>
          <a:xfrm>
            <a:off x="564341" y="2262845"/>
            <a:ext cx="6216100" cy="641400"/>
          </a:xfrm>
          <a:prstGeom prst="rect">
            <a:avLst/>
          </a:prstGeom>
          <a:noFill/>
          <a:ln>
            <a:noFill/>
          </a:ln>
        </p:spPr>
        <p:txBody>
          <a:bodyPr wrap="square" lIns="91425" tIns="91425" rIns="91425" bIns="91425" anchor="t" anchorCtr="0">
            <a:noAutofit/>
          </a:bodyPr>
          <a:lstStyle/>
          <a:p>
            <a:r>
              <a:rPr lang="en" sz="3000" dirty="0" smtClean="0">
                <a:solidFill>
                  <a:srgbClr val="EFEFEF"/>
                </a:solidFill>
                <a:latin typeface="Comic Sans MS"/>
                <a:ea typeface="Comic Sans MS"/>
                <a:cs typeface="Comic Sans MS"/>
                <a:sym typeface="Comic Sans MS"/>
              </a:rPr>
              <a:t>Goal This Week: Practice</a:t>
            </a:r>
            <a:endParaRPr lang="en" sz="3000" dirty="0">
              <a:solidFill>
                <a:srgbClr val="EFEFEF"/>
              </a:solidFill>
              <a:latin typeface="Comic Sans MS"/>
              <a:ea typeface="Comic Sans MS"/>
              <a:cs typeface="Comic Sans MS"/>
              <a:sym typeface="Comic Sans MS"/>
            </a:endParaRPr>
          </a:p>
        </p:txBody>
      </p:sp>
      <p:sp>
        <p:nvSpPr>
          <p:cNvPr id="4" name="Title 1"/>
          <p:cNvSpPr>
            <a:spLocks noGrp="1"/>
          </p:cNvSpPr>
          <p:nvPr>
            <p:ph type="title"/>
          </p:nvPr>
        </p:nvSpPr>
        <p:spPr>
          <a:xfrm>
            <a:off x="486382" y="1927545"/>
            <a:ext cx="8998086" cy="3275700"/>
          </a:xfrm>
        </p:spPr>
        <p:txBody>
          <a:bodyPr>
            <a:normAutofit/>
          </a:bodyPr>
          <a:lstStyle/>
          <a:p>
            <a:r>
              <a:rPr lang="en-US" sz="12400" dirty="0" smtClean="0">
                <a:solidFill>
                  <a:schemeClr val="accent2">
                    <a:lumMod val="75000"/>
                  </a:schemeClr>
                </a:solidFill>
              </a:rPr>
              <a:t>EMPATHY</a:t>
            </a:r>
            <a:endParaRPr lang="en-US" sz="6600" dirty="0">
              <a:solidFill>
                <a:schemeClr val="accent2">
                  <a:lumMod val="75000"/>
                </a:schemeClr>
              </a:solidFill>
            </a:endParaRPr>
          </a:p>
        </p:txBody>
      </p:sp>
      <p:sp>
        <p:nvSpPr>
          <p:cNvPr id="5" name="Shape 288"/>
          <p:cNvSpPr txBox="1"/>
          <p:nvPr/>
        </p:nvSpPr>
        <p:spPr>
          <a:xfrm>
            <a:off x="2178996" y="3880944"/>
            <a:ext cx="6887183" cy="641400"/>
          </a:xfrm>
          <a:prstGeom prst="rect">
            <a:avLst/>
          </a:prstGeom>
          <a:noFill/>
          <a:ln>
            <a:noFill/>
          </a:ln>
        </p:spPr>
        <p:txBody>
          <a:bodyPr wrap="square" lIns="91425" tIns="91425" rIns="91425" bIns="91425" anchor="t" anchorCtr="0">
            <a:noAutofit/>
          </a:bodyPr>
          <a:lstStyle/>
          <a:p>
            <a:r>
              <a:rPr lang="en-US" sz="3000" dirty="0" smtClean="0">
                <a:solidFill>
                  <a:srgbClr val="EFEFEF"/>
                </a:solidFill>
                <a:latin typeface="Comic Sans MS"/>
                <a:ea typeface="Comic Sans MS"/>
                <a:cs typeface="Comic Sans MS"/>
                <a:sym typeface="Comic Sans MS"/>
              </a:rPr>
              <a:t>within the context of snacking</a:t>
            </a:r>
            <a:endParaRPr lang="en" sz="3000" dirty="0">
              <a:solidFill>
                <a:srgbClr val="EFEFEF"/>
              </a:solidFill>
              <a:latin typeface="Comic Sans MS"/>
              <a:ea typeface="Comic Sans MS"/>
              <a:cs typeface="Comic Sans MS"/>
              <a:sym typeface="Comic Sans MS"/>
            </a:endParaRPr>
          </a:p>
        </p:txBody>
      </p:sp>
    </p:spTree>
    <p:extLst>
      <p:ext uri="{BB962C8B-B14F-4D97-AF65-F5344CB8AC3E}">
        <p14:creationId xmlns:p14="http://schemas.microsoft.com/office/powerpoint/2010/main" val="272737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Shape 288"/>
          <p:cNvSpPr txBox="1"/>
          <p:nvPr/>
        </p:nvSpPr>
        <p:spPr>
          <a:xfrm rot="19530386">
            <a:off x="148950" y="1381732"/>
            <a:ext cx="1603538" cy="641400"/>
          </a:xfrm>
          <a:prstGeom prst="rect">
            <a:avLst/>
          </a:prstGeom>
          <a:noFill/>
          <a:ln>
            <a:noFill/>
          </a:ln>
        </p:spPr>
        <p:txBody>
          <a:bodyPr wrap="square" lIns="91425" tIns="91425" rIns="91425" bIns="91425" anchor="t" anchorCtr="0">
            <a:noAutofit/>
          </a:bodyPr>
          <a:lstStyle/>
          <a:p>
            <a:r>
              <a:rPr lang="en" sz="3000" dirty="0" smtClean="0">
                <a:solidFill>
                  <a:srgbClr val="EFEFEF"/>
                </a:solidFill>
                <a:latin typeface="Comic Sans MS"/>
                <a:ea typeface="Comic Sans MS"/>
                <a:cs typeface="Comic Sans MS"/>
                <a:sym typeface="Comic Sans MS"/>
              </a:rPr>
              <a:t>To Do’s</a:t>
            </a:r>
          </a:p>
          <a:p>
            <a:endParaRPr lang="en" sz="3000" dirty="0">
              <a:solidFill>
                <a:srgbClr val="EFEFEF"/>
              </a:solidFill>
              <a:latin typeface="Comic Sans MS"/>
              <a:ea typeface="Comic Sans MS"/>
              <a:cs typeface="Comic Sans MS"/>
              <a:sym typeface="Comic Sans MS"/>
            </a:endParaRPr>
          </a:p>
        </p:txBody>
      </p:sp>
      <p:pic>
        <p:nvPicPr>
          <p:cNvPr id="3074" name="Picture 2" descr="Image result for grocery store aisle"/>
          <p:cNvPicPr>
            <a:picLocks noChangeAspect="1" noChangeArrowheads="1"/>
          </p:cNvPicPr>
          <p:nvPr/>
        </p:nvPicPr>
        <p:blipFill rotWithShape="1">
          <a:blip r:embed="rId3">
            <a:extLst>
              <a:ext uri="{28A0092B-C50C-407E-A947-70E740481C1C}">
                <a14:useLocalDpi xmlns:a14="http://schemas.microsoft.com/office/drawing/2010/main" val="0"/>
              </a:ext>
            </a:extLst>
          </a:blip>
          <a:srcRect l="1" r="948"/>
          <a:stretch/>
        </p:blipFill>
        <p:spPr bwMode="auto">
          <a:xfrm>
            <a:off x="2039574" y="859230"/>
            <a:ext cx="4730878" cy="2388110"/>
          </a:xfrm>
          <a:prstGeom prst="round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irlfriends coffee"/>
          <p:cNvPicPr>
            <a:picLocks noChangeAspect="1" noChangeArrowheads="1"/>
          </p:cNvPicPr>
          <p:nvPr/>
        </p:nvPicPr>
        <p:blipFill rotWithShape="1">
          <a:blip r:embed="rId4">
            <a:extLst>
              <a:ext uri="{28A0092B-C50C-407E-A947-70E740481C1C}">
                <a14:useLocalDpi xmlns:a14="http://schemas.microsoft.com/office/drawing/2010/main" val="0"/>
              </a:ext>
            </a:extLst>
          </a:blip>
          <a:srcRect l="19815" r="15747"/>
          <a:stretch/>
        </p:blipFill>
        <p:spPr bwMode="auto">
          <a:xfrm>
            <a:off x="904810" y="3451731"/>
            <a:ext cx="3218366" cy="2813830"/>
          </a:xfrm>
          <a:prstGeom prst="round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wkward blind date"/>
          <p:cNvPicPr>
            <a:picLocks noChangeAspect="1" noChangeArrowheads="1"/>
          </p:cNvPicPr>
          <p:nvPr/>
        </p:nvPicPr>
        <p:blipFill rotWithShape="1">
          <a:blip r:embed="rId5">
            <a:extLst>
              <a:ext uri="{28A0092B-C50C-407E-A947-70E740481C1C}">
                <a14:useLocalDpi xmlns:a14="http://schemas.microsoft.com/office/drawing/2010/main" val="0"/>
              </a:ext>
            </a:extLst>
          </a:blip>
          <a:srcRect l="10875" r="14380"/>
          <a:stretch/>
        </p:blipFill>
        <p:spPr bwMode="auto">
          <a:xfrm>
            <a:off x="4207475" y="3451731"/>
            <a:ext cx="4212076" cy="2813830"/>
          </a:xfrm>
          <a:prstGeom prst="round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836302" y="304753"/>
            <a:ext cx="554477" cy="55447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1</a:t>
            </a:r>
            <a:endParaRPr lang="en-US" dirty="0"/>
          </a:p>
        </p:txBody>
      </p:sp>
      <p:sp>
        <p:nvSpPr>
          <p:cNvPr id="12" name="Oval 11"/>
          <p:cNvSpPr/>
          <p:nvPr/>
        </p:nvSpPr>
        <p:spPr>
          <a:xfrm>
            <a:off x="383732" y="3333390"/>
            <a:ext cx="554477" cy="55447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2</a:t>
            </a:r>
            <a:endParaRPr lang="en-US" dirty="0"/>
          </a:p>
        </p:txBody>
      </p:sp>
      <p:sp>
        <p:nvSpPr>
          <p:cNvPr id="13" name="Oval 12"/>
          <p:cNvSpPr/>
          <p:nvPr/>
        </p:nvSpPr>
        <p:spPr>
          <a:xfrm>
            <a:off x="7173001" y="2837300"/>
            <a:ext cx="554477" cy="55447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3</a:t>
            </a:r>
            <a:endParaRPr lang="en-US" dirty="0"/>
          </a:p>
        </p:txBody>
      </p:sp>
      <p:sp>
        <p:nvSpPr>
          <p:cNvPr id="6" name="TextBox 5"/>
          <p:cNvSpPr txBox="1"/>
          <p:nvPr/>
        </p:nvSpPr>
        <p:spPr>
          <a:xfrm>
            <a:off x="2390779" y="381424"/>
            <a:ext cx="4108817" cy="369332"/>
          </a:xfrm>
          <a:prstGeom prst="rect">
            <a:avLst/>
          </a:prstGeom>
          <a:noFill/>
        </p:spPr>
        <p:txBody>
          <a:bodyPr wrap="none" rtlCol="0">
            <a:spAutoFit/>
          </a:bodyPr>
          <a:lstStyle/>
          <a:p>
            <a:r>
              <a:rPr lang="en-US"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observe customers purchasing snacks</a:t>
            </a:r>
            <a:endPar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TextBox 14"/>
          <p:cNvSpPr txBox="1"/>
          <p:nvPr/>
        </p:nvSpPr>
        <p:spPr>
          <a:xfrm rot="16200000">
            <a:off x="-292784" y="4673980"/>
            <a:ext cx="1941557" cy="369332"/>
          </a:xfrm>
          <a:prstGeom prst="rect">
            <a:avLst/>
          </a:prstGeom>
          <a:noFill/>
        </p:spPr>
        <p:txBody>
          <a:bodyPr wrap="none" rtlCol="0">
            <a:spAutoFit/>
          </a:bodyPr>
          <a:lstStyle/>
          <a:p>
            <a:r>
              <a:rPr lang="en-US"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interview a friend</a:t>
            </a:r>
            <a:endPar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TextBox 15"/>
          <p:cNvSpPr txBox="1"/>
          <p:nvPr/>
        </p:nvSpPr>
        <p:spPr>
          <a:xfrm>
            <a:off x="5342734" y="6265561"/>
            <a:ext cx="2198038" cy="369332"/>
          </a:xfrm>
          <a:prstGeom prst="rect">
            <a:avLst/>
          </a:prstGeom>
          <a:noFill/>
        </p:spPr>
        <p:txBody>
          <a:bodyPr wrap="none" rtlCol="0">
            <a:spAutoFit/>
          </a:bodyPr>
          <a:lstStyle/>
          <a:p>
            <a:r>
              <a:rPr lang="en-US"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interview a stranger</a:t>
            </a:r>
            <a:endPar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TextBox 13"/>
          <p:cNvSpPr txBox="1"/>
          <p:nvPr/>
        </p:nvSpPr>
        <p:spPr>
          <a:xfrm>
            <a:off x="983381" y="6323926"/>
            <a:ext cx="3061223" cy="369332"/>
          </a:xfrm>
          <a:prstGeom prst="rect">
            <a:avLst/>
          </a:prstGeom>
          <a:noFill/>
        </p:spPr>
        <p:txBody>
          <a:bodyPr wrap="none" rtlCol="0">
            <a:spAutoFit/>
          </a:bodyPr>
          <a:lstStyle/>
          <a:p>
            <a:r>
              <a:rPr lang="en-US" i="1" dirty="0" smtClean="0">
                <a:solidFill>
                  <a:schemeClr val="accent3">
                    <a:lumMod val="40000"/>
                    <a:lumOff val="60000"/>
                  </a:schemeClr>
                </a:solidFill>
              </a:rPr>
              <a:t>wessling@wharton.upenn.edu</a:t>
            </a:r>
            <a:endParaRPr lang="en-US" i="1" dirty="0">
              <a:solidFill>
                <a:schemeClr val="accent3">
                  <a:lumMod val="40000"/>
                  <a:lumOff val="60000"/>
                </a:schemeClr>
              </a:solidFill>
            </a:endParaRPr>
          </a:p>
        </p:txBody>
      </p:sp>
    </p:spTree>
    <p:extLst>
      <p:ext uri="{BB962C8B-B14F-4D97-AF65-F5344CB8AC3E}">
        <p14:creationId xmlns:p14="http://schemas.microsoft.com/office/powerpoint/2010/main" val="329136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6" grpId="0"/>
      <p:bldP spid="15" grpId="0"/>
      <p:bldP spid="16"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8" name="TextBox 7"/>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11" name="TextBox 10"/>
          <p:cNvSpPr txBox="1"/>
          <p:nvPr/>
        </p:nvSpPr>
        <p:spPr>
          <a:xfrm>
            <a:off x="591007" y="4101998"/>
            <a:ext cx="4055871" cy="954107"/>
          </a:xfrm>
          <a:prstGeom prst="rect">
            <a:avLst/>
          </a:prstGeom>
          <a:noFill/>
        </p:spPr>
        <p:txBody>
          <a:bodyPr wrap="square" rtlCol="0">
            <a:spAutoFit/>
          </a:bodyPr>
          <a:lstStyle/>
          <a:p>
            <a:r>
              <a:rPr lang="en-US" sz="2800" dirty="0" smtClean="0"/>
              <a:t>Open ended questions:</a:t>
            </a:r>
          </a:p>
          <a:p>
            <a:r>
              <a:rPr lang="en-US" sz="2800" i="1" dirty="0" smtClean="0">
                <a:solidFill>
                  <a:srgbClr val="7593B9"/>
                </a:solidFill>
              </a:rPr>
              <a:t>Tell me about….</a:t>
            </a:r>
            <a:endParaRPr lang="en-US" sz="2800" i="1" dirty="0">
              <a:solidFill>
                <a:srgbClr val="7593B9"/>
              </a:solidFill>
            </a:endParaRPr>
          </a:p>
        </p:txBody>
      </p:sp>
      <p:sp>
        <p:nvSpPr>
          <p:cNvPr id="13" name="TextBox 12"/>
          <p:cNvSpPr txBox="1"/>
          <p:nvPr/>
        </p:nvSpPr>
        <p:spPr>
          <a:xfrm>
            <a:off x="510390" y="5288257"/>
            <a:ext cx="4000037" cy="954107"/>
          </a:xfrm>
          <a:prstGeom prst="rect">
            <a:avLst/>
          </a:prstGeom>
          <a:noFill/>
        </p:spPr>
        <p:txBody>
          <a:bodyPr wrap="square" rtlCol="0">
            <a:spAutoFit/>
          </a:bodyPr>
          <a:lstStyle/>
          <a:p>
            <a:r>
              <a:rPr lang="en-US" sz="2800" dirty="0" smtClean="0"/>
              <a:t>Document everything </a:t>
            </a:r>
            <a:r>
              <a:rPr lang="en-US" sz="2800" dirty="0" smtClean="0">
                <a:solidFill>
                  <a:srgbClr val="7593B9"/>
                </a:solidFill>
              </a:rPr>
              <a:t>interesting</a:t>
            </a:r>
            <a:r>
              <a:rPr lang="en-US" sz="2800" dirty="0" smtClean="0"/>
              <a:t> &amp; </a:t>
            </a:r>
            <a:r>
              <a:rPr lang="en-US" sz="2800" dirty="0" smtClean="0">
                <a:solidFill>
                  <a:srgbClr val="7593B9"/>
                </a:solidFill>
              </a:rPr>
              <a:t>surprising</a:t>
            </a:r>
            <a:r>
              <a:rPr lang="en-US" sz="2800" dirty="0" smtClean="0"/>
              <a:t>!</a:t>
            </a:r>
            <a:endParaRPr lang="en-US" sz="2800" dirty="0"/>
          </a:p>
        </p:txBody>
      </p:sp>
      <p:sp>
        <p:nvSpPr>
          <p:cNvPr id="14" name="TextBox 13"/>
          <p:cNvSpPr txBox="1"/>
          <p:nvPr/>
        </p:nvSpPr>
        <p:spPr>
          <a:xfrm>
            <a:off x="613282" y="2748828"/>
            <a:ext cx="3136193" cy="1569660"/>
          </a:xfrm>
          <a:prstGeom prst="rect">
            <a:avLst/>
          </a:prstGeom>
          <a:noFill/>
        </p:spPr>
        <p:txBody>
          <a:bodyPr wrap="square" rtlCol="0">
            <a:spAutoFit/>
          </a:bodyPr>
          <a:lstStyle/>
          <a:p>
            <a:r>
              <a:rPr lang="en-US" sz="2400" dirty="0" smtClean="0">
                <a:solidFill>
                  <a:srgbClr val="7593B9"/>
                </a:solidFill>
                <a:latin typeface="DIN-Medium"/>
              </a:rPr>
              <a:t>Don’t judge. </a:t>
            </a:r>
          </a:p>
          <a:p>
            <a:endParaRPr lang="en-US" sz="2400" dirty="0" smtClean="0">
              <a:solidFill>
                <a:srgbClr val="7593B9"/>
              </a:solidFill>
              <a:latin typeface="DIN-Medium"/>
            </a:endParaRPr>
          </a:p>
          <a:p>
            <a:r>
              <a:rPr lang="en-US" sz="2400" dirty="0" smtClean="0">
                <a:solidFill>
                  <a:srgbClr val="7593B9"/>
                </a:solidFill>
                <a:latin typeface="DIN-Medium"/>
              </a:rPr>
              <a:t>Just be CURIOUS!</a:t>
            </a:r>
          </a:p>
          <a:p>
            <a:endParaRPr lang="en-US" sz="2400" dirty="0">
              <a:solidFill>
                <a:srgbClr val="7593B9"/>
              </a:solidFill>
              <a:latin typeface="DIN-Medium"/>
            </a:endParaRPr>
          </a:p>
        </p:txBody>
      </p:sp>
      <p:sp>
        <p:nvSpPr>
          <p:cNvPr id="15" name="TextBox 14"/>
          <p:cNvSpPr txBox="1"/>
          <p:nvPr/>
        </p:nvSpPr>
        <p:spPr>
          <a:xfrm>
            <a:off x="1602147" y="1680835"/>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Tree>
    <p:extLst>
      <p:ext uri="{BB962C8B-B14F-4D97-AF65-F5344CB8AC3E}">
        <p14:creationId xmlns:p14="http://schemas.microsoft.com/office/powerpoint/2010/main" val="152347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8" name="TextBox 7"/>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11" name="TextBox 10"/>
          <p:cNvSpPr txBox="1"/>
          <p:nvPr/>
        </p:nvSpPr>
        <p:spPr>
          <a:xfrm>
            <a:off x="615362" y="3138338"/>
            <a:ext cx="3693206" cy="2492990"/>
          </a:xfrm>
          <a:prstGeom prst="rect">
            <a:avLst/>
          </a:prstGeom>
          <a:noFill/>
        </p:spPr>
        <p:txBody>
          <a:bodyPr wrap="square" rtlCol="0">
            <a:spAutoFit/>
          </a:bodyPr>
          <a:lstStyle/>
          <a:p>
            <a:r>
              <a:rPr lang="en-US" sz="2400" i="1" dirty="0" smtClean="0"/>
              <a:t>Time begins on next slide:</a:t>
            </a:r>
            <a:endParaRPr lang="en-US" sz="2400" i="1" dirty="0"/>
          </a:p>
          <a:p>
            <a:endParaRPr lang="en-US" sz="2800" dirty="0" smtClean="0">
              <a:solidFill>
                <a:srgbClr val="00B0F0"/>
              </a:solidFill>
            </a:endParaRPr>
          </a:p>
          <a:p>
            <a:r>
              <a:rPr lang="en-US" sz="2800" dirty="0" smtClean="0">
                <a:solidFill>
                  <a:srgbClr val="7593B9"/>
                </a:solidFill>
              </a:rPr>
              <a:t>Determine who will first ask the questions</a:t>
            </a:r>
            <a:r>
              <a:rPr lang="en-US" sz="2800" dirty="0">
                <a:solidFill>
                  <a:srgbClr val="7593B9"/>
                </a:solidFill>
              </a:rPr>
              <a:t>.</a:t>
            </a:r>
            <a:endParaRPr lang="en-US" sz="2800" dirty="0" smtClean="0">
              <a:solidFill>
                <a:srgbClr val="7593B9"/>
              </a:solidFill>
            </a:endParaRPr>
          </a:p>
          <a:p>
            <a:endParaRPr lang="en-US" sz="2800" dirty="0">
              <a:solidFill>
                <a:srgbClr val="00B0F0"/>
              </a:solidFill>
            </a:endParaRPr>
          </a:p>
          <a:p>
            <a:r>
              <a:rPr lang="en-US" sz="2000" i="1" dirty="0" smtClean="0"/>
              <a:t>(we will switch after 4 mins)</a:t>
            </a:r>
            <a:endParaRPr lang="en-US" sz="2000" i="1" dirty="0"/>
          </a:p>
        </p:txBody>
      </p:sp>
      <p:sp>
        <p:nvSpPr>
          <p:cNvPr id="13" name="TextBox 12"/>
          <p:cNvSpPr txBox="1"/>
          <p:nvPr/>
        </p:nvSpPr>
        <p:spPr>
          <a:xfrm>
            <a:off x="1602147" y="1680835"/>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Tree>
    <p:extLst>
      <p:ext uri="{BB962C8B-B14F-4D97-AF65-F5344CB8AC3E}">
        <p14:creationId xmlns:p14="http://schemas.microsoft.com/office/powerpoint/2010/main" val="349466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7231" y="2112893"/>
            <a:ext cx="4263196" cy="4498801"/>
          </a:xfrm>
          <a:prstGeom prst="roundRect">
            <a:avLst>
              <a:gd name="adj" fmla="val 6645"/>
            </a:avLst>
          </a:prstGeom>
          <a:noFill/>
          <a:ln w="28575" cmpd="sng">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247231" y="2207854"/>
            <a:ext cx="3000190" cy="369332"/>
          </a:xfrm>
          <a:prstGeom prst="rect">
            <a:avLst/>
          </a:prstGeom>
          <a:noFill/>
        </p:spPr>
        <p:txBody>
          <a:bodyPr wrap="none" rtlCol="0">
            <a:spAutoFit/>
          </a:bodyPr>
          <a:lstStyle/>
          <a:p>
            <a:r>
              <a:rPr lang="en-US" dirty="0" smtClean="0">
                <a:solidFill>
                  <a:schemeClr val="bg1">
                    <a:lumMod val="65000"/>
                  </a:schemeClr>
                </a:solidFill>
              </a:rPr>
              <a:t>Notes from your 1st interview</a:t>
            </a:r>
            <a:endParaRPr lang="en-US" dirty="0">
              <a:solidFill>
                <a:schemeClr val="bg1">
                  <a:lumMod val="65000"/>
                </a:schemeClr>
              </a:solidFill>
            </a:endParaRPr>
          </a:p>
        </p:txBody>
      </p:sp>
      <p:sp>
        <p:nvSpPr>
          <p:cNvPr id="9" name="TextBox 8"/>
          <p:cNvSpPr txBox="1"/>
          <p:nvPr/>
        </p:nvSpPr>
        <p:spPr>
          <a:xfrm>
            <a:off x="247231" y="1282968"/>
            <a:ext cx="1972374" cy="461665"/>
          </a:xfrm>
          <a:prstGeom prst="rect">
            <a:avLst/>
          </a:prstGeom>
          <a:noFill/>
        </p:spPr>
        <p:txBody>
          <a:bodyPr wrap="square" rtlCol="0">
            <a:spAutoFit/>
          </a:bodyPr>
          <a:lstStyle/>
          <a:p>
            <a:r>
              <a:rPr lang="en-US" sz="2400" b="1" dirty="0" smtClean="0"/>
              <a:t>1. Interview</a:t>
            </a:r>
            <a:endParaRPr lang="en-US" sz="2400" b="1" dirty="0"/>
          </a:p>
        </p:txBody>
      </p:sp>
      <p:sp>
        <p:nvSpPr>
          <p:cNvPr id="10" name="TextBox 9"/>
          <p:cNvSpPr txBox="1"/>
          <p:nvPr/>
        </p:nvSpPr>
        <p:spPr>
          <a:xfrm>
            <a:off x="613282" y="1666200"/>
            <a:ext cx="4098927" cy="369332"/>
          </a:xfrm>
          <a:prstGeom prst="rect">
            <a:avLst/>
          </a:prstGeom>
          <a:noFill/>
        </p:spPr>
        <p:txBody>
          <a:bodyPr wrap="square" rtlCol="0">
            <a:spAutoFit/>
          </a:bodyPr>
          <a:lstStyle/>
          <a:p>
            <a:r>
              <a:rPr lang="en-US" dirty="0" smtClean="0"/>
              <a:t>4 minutes</a:t>
            </a:r>
            <a:endParaRPr lang="en-US" dirty="0"/>
          </a:p>
        </p:txBody>
      </p:sp>
      <p:sp>
        <p:nvSpPr>
          <p:cNvPr id="139" name="Text Box 12"/>
          <p:cNvSpPr txBox="1">
            <a:spLocks noChangeArrowheads="1"/>
          </p:cNvSpPr>
          <p:nvPr/>
        </p:nvSpPr>
        <p:spPr bwMode="auto">
          <a:xfrm>
            <a:off x="419476" y="2752635"/>
            <a:ext cx="160435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dirty="0">
                <a:solidFill>
                  <a:srgbClr val="8EB4E3"/>
                </a:solidFill>
                <a:latin typeface="Verdana" charset="0"/>
              </a:rPr>
              <a:t>03</a:t>
            </a:r>
          </a:p>
        </p:txBody>
      </p:sp>
      <p:sp>
        <p:nvSpPr>
          <p:cNvPr id="140" name="Oval 13"/>
          <p:cNvSpPr>
            <a:spLocks noChangeArrowheads="1"/>
          </p:cNvSpPr>
          <p:nvPr/>
        </p:nvSpPr>
        <p:spPr bwMode="auto">
          <a:xfrm>
            <a:off x="1987830" y="3104205"/>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41" name="Oval 14"/>
          <p:cNvSpPr>
            <a:spLocks noChangeArrowheads="1"/>
          </p:cNvSpPr>
          <p:nvPr/>
        </p:nvSpPr>
        <p:spPr bwMode="auto">
          <a:xfrm>
            <a:off x="1987830" y="3480460"/>
            <a:ext cx="231775" cy="228600"/>
          </a:xfrm>
          <a:prstGeom prst="ellipse">
            <a:avLst/>
          </a:prstGeom>
          <a:solidFill>
            <a:srgbClr val="95B3D7"/>
          </a:solidFill>
          <a:ln w="9525">
            <a:noFill/>
            <a:round/>
            <a:headEnd/>
            <a:tailEnd/>
          </a:ln>
        </p:spPr>
        <p:txBody>
          <a:bodyPr wrap="none" anchor="ctr"/>
          <a:lstStyle/>
          <a:p>
            <a:endParaRPr lang="en-US" sz="2400">
              <a:solidFill>
                <a:srgbClr val="8EB4E3"/>
              </a:solidFill>
              <a:latin typeface="Verdana" charset="0"/>
            </a:endParaRPr>
          </a:p>
        </p:txBody>
      </p:sp>
      <p:sp>
        <p:nvSpPr>
          <p:cNvPr id="142" name="Text Box 1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59</a:t>
            </a:r>
          </a:p>
        </p:txBody>
      </p:sp>
      <p:sp>
        <p:nvSpPr>
          <p:cNvPr id="143" name="Text Box 7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58</a:t>
            </a:r>
          </a:p>
        </p:txBody>
      </p:sp>
      <p:sp>
        <p:nvSpPr>
          <p:cNvPr id="144" name="Text Box 7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57</a:t>
            </a:r>
          </a:p>
        </p:txBody>
      </p:sp>
      <p:sp>
        <p:nvSpPr>
          <p:cNvPr id="145" name="Text Box 7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56</a:t>
            </a:r>
          </a:p>
        </p:txBody>
      </p:sp>
      <p:sp>
        <p:nvSpPr>
          <p:cNvPr id="146" name="Text Box 7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55</a:t>
            </a:r>
          </a:p>
        </p:txBody>
      </p:sp>
      <p:sp>
        <p:nvSpPr>
          <p:cNvPr id="147" name="Text Box 7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54</a:t>
            </a:r>
          </a:p>
        </p:txBody>
      </p:sp>
      <p:sp>
        <p:nvSpPr>
          <p:cNvPr id="148" name="Text Box 8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53</a:t>
            </a:r>
          </a:p>
        </p:txBody>
      </p:sp>
      <p:sp>
        <p:nvSpPr>
          <p:cNvPr id="149" name="Text Box 8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52</a:t>
            </a:r>
          </a:p>
        </p:txBody>
      </p:sp>
      <p:sp>
        <p:nvSpPr>
          <p:cNvPr id="150" name="Text Box 8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51</a:t>
            </a:r>
          </a:p>
        </p:txBody>
      </p:sp>
      <p:sp>
        <p:nvSpPr>
          <p:cNvPr id="151" name="Text Box 8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50</a:t>
            </a:r>
          </a:p>
        </p:txBody>
      </p:sp>
      <p:sp>
        <p:nvSpPr>
          <p:cNvPr id="152" name="Text Box 8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49</a:t>
            </a:r>
          </a:p>
        </p:txBody>
      </p:sp>
      <p:sp>
        <p:nvSpPr>
          <p:cNvPr id="153" name="Text Box 8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48</a:t>
            </a:r>
          </a:p>
        </p:txBody>
      </p:sp>
      <p:sp>
        <p:nvSpPr>
          <p:cNvPr id="154" name="Text Box 8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47</a:t>
            </a:r>
          </a:p>
        </p:txBody>
      </p:sp>
      <p:sp>
        <p:nvSpPr>
          <p:cNvPr id="155" name="Text Box 8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46</a:t>
            </a:r>
          </a:p>
        </p:txBody>
      </p:sp>
      <p:sp>
        <p:nvSpPr>
          <p:cNvPr id="156" name="Text Box 8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45</a:t>
            </a:r>
          </a:p>
        </p:txBody>
      </p:sp>
      <p:sp>
        <p:nvSpPr>
          <p:cNvPr id="157" name="Text Box 8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44</a:t>
            </a:r>
          </a:p>
        </p:txBody>
      </p:sp>
      <p:sp>
        <p:nvSpPr>
          <p:cNvPr id="158" name="Text Box 9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43</a:t>
            </a:r>
          </a:p>
        </p:txBody>
      </p:sp>
      <p:sp>
        <p:nvSpPr>
          <p:cNvPr id="159" name="Text Box 9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42</a:t>
            </a:r>
          </a:p>
        </p:txBody>
      </p:sp>
      <p:sp>
        <p:nvSpPr>
          <p:cNvPr id="160" name="Text Box 9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41</a:t>
            </a:r>
          </a:p>
        </p:txBody>
      </p:sp>
      <p:sp>
        <p:nvSpPr>
          <p:cNvPr id="161" name="Text Box 9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40</a:t>
            </a:r>
          </a:p>
        </p:txBody>
      </p:sp>
      <p:sp>
        <p:nvSpPr>
          <p:cNvPr id="162" name="Text Box 9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39</a:t>
            </a:r>
          </a:p>
        </p:txBody>
      </p:sp>
      <p:sp>
        <p:nvSpPr>
          <p:cNvPr id="163" name="Text Box 9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38</a:t>
            </a:r>
          </a:p>
        </p:txBody>
      </p:sp>
      <p:sp>
        <p:nvSpPr>
          <p:cNvPr id="164" name="Text Box 9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37</a:t>
            </a:r>
          </a:p>
        </p:txBody>
      </p:sp>
      <p:sp>
        <p:nvSpPr>
          <p:cNvPr id="165" name="Text Box 9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36</a:t>
            </a:r>
          </a:p>
        </p:txBody>
      </p:sp>
      <p:sp>
        <p:nvSpPr>
          <p:cNvPr id="166" name="Text Box 9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35</a:t>
            </a:r>
          </a:p>
        </p:txBody>
      </p:sp>
      <p:sp>
        <p:nvSpPr>
          <p:cNvPr id="167" name="Text Box 9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34</a:t>
            </a:r>
          </a:p>
        </p:txBody>
      </p:sp>
      <p:sp>
        <p:nvSpPr>
          <p:cNvPr id="168" name="Text Box 10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33</a:t>
            </a:r>
          </a:p>
        </p:txBody>
      </p:sp>
      <p:sp>
        <p:nvSpPr>
          <p:cNvPr id="169" name="Text Box 10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32</a:t>
            </a:r>
          </a:p>
        </p:txBody>
      </p:sp>
      <p:sp>
        <p:nvSpPr>
          <p:cNvPr id="170" name="Text Box 10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31</a:t>
            </a:r>
          </a:p>
        </p:txBody>
      </p:sp>
      <p:sp>
        <p:nvSpPr>
          <p:cNvPr id="171" name="Text Box 10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30</a:t>
            </a:r>
          </a:p>
        </p:txBody>
      </p:sp>
      <p:sp>
        <p:nvSpPr>
          <p:cNvPr id="172" name="Text Box 10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29</a:t>
            </a:r>
          </a:p>
        </p:txBody>
      </p:sp>
      <p:sp>
        <p:nvSpPr>
          <p:cNvPr id="173" name="Text Box 10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28</a:t>
            </a:r>
          </a:p>
        </p:txBody>
      </p:sp>
      <p:sp>
        <p:nvSpPr>
          <p:cNvPr id="174" name="Text Box 10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27</a:t>
            </a:r>
          </a:p>
        </p:txBody>
      </p:sp>
      <p:sp>
        <p:nvSpPr>
          <p:cNvPr id="175" name="Text Box 10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26</a:t>
            </a:r>
          </a:p>
        </p:txBody>
      </p:sp>
      <p:sp>
        <p:nvSpPr>
          <p:cNvPr id="176" name="Text Box 10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25</a:t>
            </a:r>
          </a:p>
        </p:txBody>
      </p:sp>
      <p:sp>
        <p:nvSpPr>
          <p:cNvPr id="177" name="Text Box 11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24</a:t>
            </a:r>
          </a:p>
        </p:txBody>
      </p:sp>
      <p:sp>
        <p:nvSpPr>
          <p:cNvPr id="178" name="Text Box 11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23</a:t>
            </a:r>
          </a:p>
        </p:txBody>
      </p:sp>
      <p:sp>
        <p:nvSpPr>
          <p:cNvPr id="179" name="Text Box 11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22</a:t>
            </a:r>
          </a:p>
        </p:txBody>
      </p:sp>
      <p:sp>
        <p:nvSpPr>
          <p:cNvPr id="180" name="Text Box 11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21</a:t>
            </a:r>
          </a:p>
        </p:txBody>
      </p:sp>
      <p:sp>
        <p:nvSpPr>
          <p:cNvPr id="181" name="Text Box 11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20</a:t>
            </a:r>
          </a:p>
        </p:txBody>
      </p:sp>
      <p:sp>
        <p:nvSpPr>
          <p:cNvPr id="182" name="Text Box 11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19</a:t>
            </a:r>
          </a:p>
        </p:txBody>
      </p:sp>
      <p:sp>
        <p:nvSpPr>
          <p:cNvPr id="183" name="Text Box 11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18</a:t>
            </a:r>
          </a:p>
        </p:txBody>
      </p:sp>
      <p:sp>
        <p:nvSpPr>
          <p:cNvPr id="184" name="Text Box 11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17</a:t>
            </a:r>
          </a:p>
        </p:txBody>
      </p:sp>
      <p:sp>
        <p:nvSpPr>
          <p:cNvPr id="185" name="Text Box 11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16</a:t>
            </a:r>
          </a:p>
        </p:txBody>
      </p:sp>
      <p:sp>
        <p:nvSpPr>
          <p:cNvPr id="186" name="Text Box 11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15</a:t>
            </a:r>
          </a:p>
        </p:txBody>
      </p:sp>
      <p:sp>
        <p:nvSpPr>
          <p:cNvPr id="187" name="Text Box 12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14</a:t>
            </a:r>
          </a:p>
        </p:txBody>
      </p:sp>
      <p:sp>
        <p:nvSpPr>
          <p:cNvPr id="188" name="Text Box 12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13</a:t>
            </a:r>
          </a:p>
        </p:txBody>
      </p:sp>
      <p:sp>
        <p:nvSpPr>
          <p:cNvPr id="189" name="Text Box 12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12</a:t>
            </a:r>
          </a:p>
        </p:txBody>
      </p:sp>
      <p:sp>
        <p:nvSpPr>
          <p:cNvPr id="190" name="Text Box 12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11</a:t>
            </a:r>
          </a:p>
        </p:txBody>
      </p:sp>
      <p:sp>
        <p:nvSpPr>
          <p:cNvPr id="191" name="Text Box 124"/>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10</a:t>
            </a:r>
          </a:p>
        </p:txBody>
      </p:sp>
      <p:sp>
        <p:nvSpPr>
          <p:cNvPr id="192" name="Text Box 125"/>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09</a:t>
            </a:r>
          </a:p>
        </p:txBody>
      </p:sp>
      <p:sp>
        <p:nvSpPr>
          <p:cNvPr id="193" name="Text Box 126"/>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08</a:t>
            </a:r>
          </a:p>
        </p:txBody>
      </p:sp>
      <p:sp>
        <p:nvSpPr>
          <p:cNvPr id="194" name="Text Box 12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07</a:t>
            </a:r>
          </a:p>
        </p:txBody>
      </p:sp>
      <p:sp>
        <p:nvSpPr>
          <p:cNvPr id="195" name="Text Box 128"/>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06</a:t>
            </a:r>
          </a:p>
        </p:txBody>
      </p:sp>
      <p:sp>
        <p:nvSpPr>
          <p:cNvPr id="196" name="Text Box 129"/>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05</a:t>
            </a:r>
          </a:p>
        </p:txBody>
      </p:sp>
      <p:sp>
        <p:nvSpPr>
          <p:cNvPr id="197" name="Text Box 130"/>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04</a:t>
            </a:r>
          </a:p>
        </p:txBody>
      </p:sp>
      <p:sp>
        <p:nvSpPr>
          <p:cNvPr id="198" name="Text Box 131"/>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03</a:t>
            </a:r>
          </a:p>
        </p:txBody>
      </p:sp>
      <p:sp>
        <p:nvSpPr>
          <p:cNvPr id="199" name="Text Box 132"/>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02</a:t>
            </a:r>
          </a:p>
        </p:txBody>
      </p:sp>
      <p:sp>
        <p:nvSpPr>
          <p:cNvPr id="200" name="Text Box 133"/>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01</a:t>
            </a:r>
          </a:p>
        </p:txBody>
      </p:sp>
      <p:sp>
        <p:nvSpPr>
          <p:cNvPr id="201" name="Text Box 137"/>
          <p:cNvSpPr txBox="1">
            <a:spLocks noChangeArrowheads="1"/>
          </p:cNvSpPr>
          <p:nvPr/>
        </p:nvSpPr>
        <p:spPr bwMode="auto">
          <a:xfrm>
            <a:off x="2411254" y="2752635"/>
            <a:ext cx="16723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7200" b="1">
                <a:solidFill>
                  <a:srgbClr val="8EB4E3"/>
                </a:solidFill>
                <a:latin typeface="Verdana" charset="0"/>
              </a:rPr>
              <a:t>00</a:t>
            </a:r>
          </a:p>
        </p:txBody>
      </p:sp>
      <p:sp>
        <p:nvSpPr>
          <p:cNvPr id="70" name="TextBox 69"/>
          <p:cNvSpPr txBox="1"/>
          <p:nvPr/>
        </p:nvSpPr>
        <p:spPr>
          <a:xfrm>
            <a:off x="247230" y="176558"/>
            <a:ext cx="8122676" cy="954107"/>
          </a:xfrm>
          <a:prstGeom prst="rect">
            <a:avLst/>
          </a:prstGeom>
          <a:noFill/>
        </p:spPr>
        <p:txBody>
          <a:bodyPr wrap="square" rtlCol="0">
            <a:spAutoFit/>
          </a:bodyPr>
          <a:lstStyle/>
          <a:p>
            <a:r>
              <a:rPr lang="en-US" sz="2800" b="1" dirty="0" smtClean="0"/>
              <a:t>Design a new laptop carrying experience…FOR your partner. Start by gaining </a:t>
            </a:r>
            <a:r>
              <a:rPr lang="en-US" sz="2800" b="1" u="sng" dirty="0" smtClean="0">
                <a:solidFill>
                  <a:srgbClr val="7593B9"/>
                </a:solidFill>
              </a:rPr>
              <a:t>empathy and understanding</a:t>
            </a:r>
            <a:r>
              <a:rPr lang="en-US" sz="2800" b="1" dirty="0" smtClean="0"/>
              <a:t>. </a:t>
            </a:r>
            <a:endParaRPr lang="en-US" sz="2800" b="1" dirty="0"/>
          </a:p>
        </p:txBody>
      </p:sp>
      <p:sp>
        <p:nvSpPr>
          <p:cNvPr id="2" name="TextBox 1"/>
          <p:cNvSpPr txBox="1"/>
          <p:nvPr/>
        </p:nvSpPr>
        <p:spPr>
          <a:xfrm>
            <a:off x="607267" y="2548744"/>
            <a:ext cx="1009635" cy="369332"/>
          </a:xfrm>
          <a:prstGeom prst="rect">
            <a:avLst/>
          </a:prstGeom>
          <a:noFill/>
        </p:spPr>
        <p:txBody>
          <a:bodyPr wrap="none" rtlCol="0">
            <a:spAutoFit/>
          </a:bodyPr>
          <a:lstStyle/>
          <a:p>
            <a:r>
              <a:rPr lang="en-US" dirty="0" smtClean="0">
                <a:solidFill>
                  <a:schemeClr val="accent6">
                    <a:lumMod val="75000"/>
                  </a:schemeClr>
                </a:solidFill>
              </a:rPr>
              <a:t>Person A</a:t>
            </a:r>
            <a:endParaRPr lang="en-US" dirty="0">
              <a:solidFill>
                <a:schemeClr val="accent6">
                  <a:lumMod val="75000"/>
                </a:schemeClr>
              </a:solidFill>
            </a:endParaRPr>
          </a:p>
        </p:txBody>
      </p:sp>
      <p:sp>
        <p:nvSpPr>
          <p:cNvPr id="71" name="TextBox 70"/>
          <p:cNvSpPr txBox="1"/>
          <p:nvPr/>
        </p:nvSpPr>
        <p:spPr>
          <a:xfrm>
            <a:off x="1602147" y="1680835"/>
            <a:ext cx="771365" cy="369332"/>
          </a:xfrm>
          <a:prstGeom prst="rect">
            <a:avLst/>
          </a:prstGeom>
          <a:noFill/>
        </p:spPr>
        <p:txBody>
          <a:bodyPr wrap="none" rtlCol="0">
            <a:spAutoFit/>
          </a:bodyPr>
          <a:lstStyle/>
          <a:p>
            <a:r>
              <a:rPr lang="en-US" dirty="0" smtClean="0">
                <a:solidFill>
                  <a:schemeClr val="accent6">
                    <a:lumMod val="75000"/>
                  </a:schemeClr>
                </a:solidFill>
              </a:rPr>
              <a:t>(each)</a:t>
            </a:r>
            <a:endParaRPr lang="en-US" dirty="0">
              <a:solidFill>
                <a:schemeClr val="accent6">
                  <a:lumMod val="75000"/>
                </a:schemeClr>
              </a:solidFill>
            </a:endParaRPr>
          </a:p>
        </p:txBody>
      </p:sp>
    </p:spTree>
    <p:extLst>
      <p:ext uri="{BB962C8B-B14F-4D97-AF65-F5344CB8AC3E}">
        <p14:creationId xmlns:p14="http://schemas.microsoft.com/office/powerpoint/2010/main" val="3612702350"/>
      </p:ext>
    </p:extLst>
  </p:cSld>
  <p:clrMapOvr>
    <a:masterClrMapping/>
  </p:clrMapOvr>
  <mc:AlternateContent xmlns:mc="http://schemas.openxmlformats.org/markup-compatibility/2006" xmlns:p14="http://schemas.microsoft.com/office/powerpoint/2010/main">
    <mc:Choice Requires="p14">
      <p:transition p14:dur="0" advClick="0" advTm="60000"/>
    </mc:Choice>
    <mc:Fallback xmlns="">
      <p:transition xmlns:p14="http://schemas.microsoft.com/office/powerpoint/2010/mai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14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42"/>
                                        </p:tgtEl>
                                        <p:attrNameLst>
                                          <p:attrName>style.visibility</p:attrName>
                                        </p:attrNameLst>
                                      </p:cBhvr>
                                      <p:to>
                                        <p:strVal val="hidden"/>
                                      </p:to>
                                    </p:set>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4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43"/>
                                        </p:tgtEl>
                                        <p:attrNameLst>
                                          <p:attrName>style.visibility</p:attrName>
                                        </p:attrNameLst>
                                      </p:cBhvr>
                                      <p:to>
                                        <p:strVal val="hidden"/>
                                      </p:to>
                                    </p:set>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4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144"/>
                                        </p:tgtEl>
                                        <p:attrNameLst>
                                          <p:attrName>style.visibility</p:attrName>
                                        </p:attrNameLst>
                                      </p:cBhvr>
                                      <p:to>
                                        <p:strVal val="hidden"/>
                                      </p:to>
                                    </p:set>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4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145"/>
                                        </p:tgtEl>
                                        <p:attrNameLst>
                                          <p:attrName>style.visibility</p:attrName>
                                        </p:attrNameLst>
                                      </p:cBhvr>
                                      <p:to>
                                        <p:strVal val="hidden"/>
                                      </p:to>
                                    </p:set>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146"/>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146"/>
                                        </p:tgtEl>
                                        <p:attrNameLst>
                                          <p:attrName>style.visibility</p:attrName>
                                        </p:attrNameLst>
                                      </p:cBhvr>
                                      <p:to>
                                        <p:strVal val="hidden"/>
                                      </p:to>
                                    </p:set>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14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147"/>
                                        </p:tgtEl>
                                        <p:attrNameLst>
                                          <p:attrName>style.visibility</p:attrName>
                                        </p:attrNameLst>
                                      </p:cBhvr>
                                      <p:to>
                                        <p:strVal val="hidden"/>
                                      </p:to>
                                    </p:set>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14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148"/>
                                        </p:tgtEl>
                                        <p:attrNameLst>
                                          <p:attrName>style.visibility</p:attrName>
                                        </p:attrNameLst>
                                      </p:cBhvr>
                                      <p:to>
                                        <p:strVal val="hidden"/>
                                      </p:to>
                                    </p:set>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14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149"/>
                                        </p:tgtEl>
                                        <p:attrNameLst>
                                          <p:attrName>style.visibility</p:attrName>
                                        </p:attrNameLst>
                                      </p:cBhvr>
                                      <p:to>
                                        <p:strVal val="hidden"/>
                                      </p:to>
                                    </p:set>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15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150"/>
                                        </p:tgtEl>
                                        <p:attrNameLst>
                                          <p:attrName>style.visibility</p:attrName>
                                        </p:attrNameLst>
                                      </p:cBhvr>
                                      <p:to>
                                        <p:strVal val="hidden"/>
                                      </p:to>
                                    </p:set>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15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151"/>
                                        </p:tgtEl>
                                        <p:attrNameLst>
                                          <p:attrName>style.visibility</p:attrName>
                                        </p:attrNameLst>
                                      </p:cBhvr>
                                      <p:to>
                                        <p:strVal val="hidden"/>
                                      </p:to>
                                    </p:set>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15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152"/>
                                        </p:tgtEl>
                                        <p:attrNameLst>
                                          <p:attrName>style.visibility</p:attrName>
                                        </p:attrNameLst>
                                      </p:cBhvr>
                                      <p:to>
                                        <p:strVal val="hidden"/>
                                      </p:to>
                                    </p:set>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15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153"/>
                                        </p:tgtEl>
                                        <p:attrNameLst>
                                          <p:attrName>style.visibility</p:attrName>
                                        </p:attrNameLst>
                                      </p:cBhvr>
                                      <p:to>
                                        <p:strVal val="hidden"/>
                                      </p:to>
                                    </p:set>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15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154"/>
                                        </p:tgtEl>
                                        <p:attrNameLst>
                                          <p:attrName>style.visibility</p:attrName>
                                        </p:attrNameLst>
                                      </p:cBhvr>
                                      <p:to>
                                        <p:strVal val="hidden"/>
                                      </p:to>
                                    </p:set>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15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155"/>
                                        </p:tgtEl>
                                        <p:attrNameLst>
                                          <p:attrName>style.visibility</p:attrName>
                                        </p:attrNameLst>
                                      </p:cBhvr>
                                      <p:to>
                                        <p:strVal val="hidden"/>
                                      </p:to>
                                    </p:set>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15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156"/>
                                        </p:tgtEl>
                                        <p:attrNameLst>
                                          <p:attrName>style.visibility</p:attrName>
                                        </p:attrNameLst>
                                      </p:cBhvr>
                                      <p:to>
                                        <p:strVal val="hidden"/>
                                      </p:to>
                                    </p:set>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15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157"/>
                                        </p:tgtEl>
                                        <p:attrNameLst>
                                          <p:attrName>style.visibility</p:attrName>
                                        </p:attrNameLst>
                                      </p:cBhvr>
                                      <p:to>
                                        <p:strVal val="hidden"/>
                                      </p:to>
                                    </p:set>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15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158"/>
                                        </p:tgtEl>
                                        <p:attrNameLst>
                                          <p:attrName>style.visibility</p:attrName>
                                        </p:attrNameLst>
                                      </p:cBhvr>
                                      <p:to>
                                        <p:strVal val="hidden"/>
                                      </p:to>
                                    </p:set>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15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159"/>
                                        </p:tgtEl>
                                        <p:attrNameLst>
                                          <p:attrName>style.visibility</p:attrName>
                                        </p:attrNameLst>
                                      </p:cBhvr>
                                      <p:to>
                                        <p:strVal val="hidden"/>
                                      </p:to>
                                    </p:set>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16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160"/>
                                        </p:tgtEl>
                                        <p:attrNameLst>
                                          <p:attrName>style.visibility</p:attrName>
                                        </p:attrNameLst>
                                      </p:cBhvr>
                                      <p:to>
                                        <p:strVal val="hidden"/>
                                      </p:to>
                                    </p:set>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16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161"/>
                                        </p:tgtEl>
                                        <p:attrNameLst>
                                          <p:attrName>style.visibility</p:attrName>
                                        </p:attrNameLst>
                                      </p:cBhvr>
                                      <p:to>
                                        <p:strVal val="hidden"/>
                                      </p:to>
                                    </p:set>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16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162"/>
                                        </p:tgtEl>
                                        <p:attrNameLst>
                                          <p:attrName>style.visibility</p:attrName>
                                        </p:attrNameLst>
                                      </p:cBhvr>
                                      <p:to>
                                        <p:strVal val="hidden"/>
                                      </p:to>
                                    </p:set>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16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163"/>
                                        </p:tgtEl>
                                        <p:attrNameLst>
                                          <p:attrName>style.visibility</p:attrName>
                                        </p:attrNameLst>
                                      </p:cBhvr>
                                      <p:to>
                                        <p:strVal val="hidden"/>
                                      </p:to>
                                    </p:set>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16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164"/>
                                        </p:tgtEl>
                                        <p:attrNameLst>
                                          <p:attrName>style.visibility</p:attrName>
                                        </p:attrNameLst>
                                      </p:cBhvr>
                                      <p:to>
                                        <p:strVal val="hidden"/>
                                      </p:to>
                                    </p:set>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16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165"/>
                                        </p:tgtEl>
                                        <p:attrNameLst>
                                          <p:attrName>style.visibility</p:attrName>
                                        </p:attrNameLst>
                                      </p:cBhvr>
                                      <p:to>
                                        <p:strVal val="hidden"/>
                                      </p:to>
                                    </p:set>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16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166"/>
                                        </p:tgtEl>
                                        <p:attrNameLst>
                                          <p:attrName>style.visibility</p:attrName>
                                        </p:attrNameLst>
                                      </p:cBhvr>
                                      <p:to>
                                        <p:strVal val="hidden"/>
                                      </p:to>
                                    </p:set>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16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167"/>
                                        </p:tgtEl>
                                        <p:attrNameLst>
                                          <p:attrName>style.visibility</p:attrName>
                                        </p:attrNameLst>
                                      </p:cBhvr>
                                      <p:to>
                                        <p:strVal val="hidden"/>
                                      </p:to>
                                    </p:set>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16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168"/>
                                        </p:tgtEl>
                                        <p:attrNameLst>
                                          <p:attrName>style.visibility</p:attrName>
                                        </p:attrNameLst>
                                      </p:cBhvr>
                                      <p:to>
                                        <p:strVal val="hidden"/>
                                      </p:to>
                                    </p:set>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16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169"/>
                                        </p:tgtEl>
                                        <p:attrNameLst>
                                          <p:attrName>style.visibility</p:attrName>
                                        </p:attrNameLst>
                                      </p:cBhvr>
                                      <p:to>
                                        <p:strVal val="hidden"/>
                                      </p:to>
                                    </p:set>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17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170"/>
                                        </p:tgtEl>
                                        <p:attrNameLst>
                                          <p:attrName>style.visibility</p:attrName>
                                        </p:attrNameLst>
                                      </p:cBhvr>
                                      <p:to>
                                        <p:strVal val="hidden"/>
                                      </p:to>
                                    </p:set>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17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171"/>
                                        </p:tgtEl>
                                        <p:attrNameLst>
                                          <p:attrName>style.visibility</p:attrName>
                                        </p:attrNameLst>
                                      </p:cBhvr>
                                      <p:to>
                                        <p:strVal val="hidden"/>
                                      </p:to>
                                    </p:set>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17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172"/>
                                        </p:tgtEl>
                                        <p:attrNameLst>
                                          <p:attrName>style.visibility</p:attrName>
                                        </p:attrNameLst>
                                      </p:cBhvr>
                                      <p:to>
                                        <p:strVal val="hidden"/>
                                      </p:to>
                                    </p:set>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17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173"/>
                                        </p:tgtEl>
                                        <p:attrNameLst>
                                          <p:attrName>style.visibility</p:attrName>
                                        </p:attrNameLst>
                                      </p:cBhvr>
                                      <p:to>
                                        <p:strVal val="hidden"/>
                                      </p:to>
                                    </p:set>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17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174"/>
                                        </p:tgtEl>
                                        <p:attrNameLst>
                                          <p:attrName>style.visibility</p:attrName>
                                        </p:attrNameLst>
                                      </p:cBhvr>
                                      <p:to>
                                        <p:strVal val="hidden"/>
                                      </p:to>
                                    </p:set>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17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175"/>
                                        </p:tgtEl>
                                        <p:attrNameLst>
                                          <p:attrName>style.visibility</p:attrName>
                                        </p:attrNameLst>
                                      </p:cBhvr>
                                      <p:to>
                                        <p:strVal val="hidden"/>
                                      </p:to>
                                    </p:set>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17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176"/>
                                        </p:tgtEl>
                                        <p:attrNameLst>
                                          <p:attrName>style.visibility</p:attrName>
                                        </p:attrNameLst>
                                      </p:cBhvr>
                                      <p:to>
                                        <p:strVal val="hidden"/>
                                      </p:to>
                                    </p:set>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17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177"/>
                                        </p:tgtEl>
                                        <p:attrNameLst>
                                          <p:attrName>style.visibility</p:attrName>
                                        </p:attrNameLst>
                                      </p:cBhvr>
                                      <p:to>
                                        <p:strVal val="hidden"/>
                                      </p:to>
                                    </p:set>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17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178"/>
                                        </p:tgtEl>
                                        <p:attrNameLst>
                                          <p:attrName>style.visibility</p:attrName>
                                        </p:attrNameLst>
                                      </p:cBhvr>
                                      <p:to>
                                        <p:strVal val="hidden"/>
                                      </p:to>
                                    </p:set>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17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179"/>
                                        </p:tgtEl>
                                        <p:attrNameLst>
                                          <p:attrName>style.visibility</p:attrName>
                                        </p:attrNameLst>
                                      </p:cBhvr>
                                      <p:to>
                                        <p:strVal val="hidden"/>
                                      </p:to>
                                    </p:set>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18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180"/>
                                        </p:tgtEl>
                                        <p:attrNameLst>
                                          <p:attrName>style.visibility</p:attrName>
                                        </p:attrNameLst>
                                      </p:cBhvr>
                                      <p:to>
                                        <p:strVal val="hidden"/>
                                      </p:to>
                                    </p:set>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18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181"/>
                                        </p:tgtEl>
                                        <p:attrNameLst>
                                          <p:attrName>style.visibility</p:attrName>
                                        </p:attrNameLst>
                                      </p:cBhvr>
                                      <p:to>
                                        <p:strVal val="hidden"/>
                                      </p:to>
                                    </p:set>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18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182"/>
                                        </p:tgtEl>
                                        <p:attrNameLst>
                                          <p:attrName>style.visibility</p:attrName>
                                        </p:attrNameLst>
                                      </p:cBhvr>
                                      <p:to>
                                        <p:strVal val="hidden"/>
                                      </p:to>
                                    </p:set>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18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183"/>
                                        </p:tgtEl>
                                        <p:attrNameLst>
                                          <p:attrName>style.visibility</p:attrName>
                                        </p:attrNameLst>
                                      </p:cBhvr>
                                      <p:to>
                                        <p:strVal val="hidden"/>
                                      </p:to>
                                    </p:set>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18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184"/>
                                        </p:tgtEl>
                                        <p:attrNameLst>
                                          <p:attrName>style.visibility</p:attrName>
                                        </p:attrNameLst>
                                      </p:cBhvr>
                                      <p:to>
                                        <p:strVal val="hidden"/>
                                      </p:to>
                                    </p:set>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18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185"/>
                                        </p:tgtEl>
                                        <p:attrNameLst>
                                          <p:attrName>style.visibility</p:attrName>
                                        </p:attrNameLst>
                                      </p:cBhvr>
                                      <p:to>
                                        <p:strVal val="hidden"/>
                                      </p:to>
                                    </p:set>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18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186"/>
                                        </p:tgtEl>
                                        <p:attrNameLst>
                                          <p:attrName>style.visibility</p:attrName>
                                        </p:attrNameLst>
                                      </p:cBhvr>
                                      <p:to>
                                        <p:strVal val="hidden"/>
                                      </p:to>
                                    </p:set>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18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187"/>
                                        </p:tgtEl>
                                        <p:attrNameLst>
                                          <p:attrName>style.visibility</p:attrName>
                                        </p:attrNameLst>
                                      </p:cBhvr>
                                      <p:to>
                                        <p:strVal val="hidden"/>
                                      </p:to>
                                    </p:set>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18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188"/>
                                        </p:tgtEl>
                                        <p:attrNameLst>
                                          <p:attrName>style.visibility</p:attrName>
                                        </p:attrNameLst>
                                      </p:cBhvr>
                                      <p:to>
                                        <p:strVal val="hidden"/>
                                      </p:to>
                                    </p:set>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18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189"/>
                                        </p:tgtEl>
                                        <p:attrNameLst>
                                          <p:attrName>style.visibility</p:attrName>
                                        </p:attrNameLst>
                                      </p:cBhvr>
                                      <p:to>
                                        <p:strVal val="hidden"/>
                                      </p:to>
                                    </p:set>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19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190"/>
                                        </p:tgtEl>
                                        <p:attrNameLst>
                                          <p:attrName>style.visibility</p:attrName>
                                        </p:attrNameLst>
                                      </p:cBhvr>
                                      <p:to>
                                        <p:strVal val="hidden"/>
                                      </p:to>
                                    </p:set>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19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191"/>
                                        </p:tgtEl>
                                        <p:attrNameLst>
                                          <p:attrName>style.visibility</p:attrName>
                                        </p:attrNameLst>
                                      </p:cBhvr>
                                      <p:to>
                                        <p:strVal val="hidden"/>
                                      </p:to>
                                    </p:set>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19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192"/>
                                        </p:tgtEl>
                                        <p:attrNameLst>
                                          <p:attrName>style.visibility</p:attrName>
                                        </p:attrNameLst>
                                      </p:cBhvr>
                                      <p:to>
                                        <p:strVal val="hidden"/>
                                      </p:to>
                                    </p:set>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19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193"/>
                                        </p:tgtEl>
                                        <p:attrNameLst>
                                          <p:attrName>style.visibility</p:attrName>
                                        </p:attrNameLst>
                                      </p:cBhvr>
                                      <p:to>
                                        <p:strVal val="hidden"/>
                                      </p:to>
                                    </p:set>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19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194"/>
                                        </p:tgtEl>
                                        <p:attrNameLst>
                                          <p:attrName>style.visibility</p:attrName>
                                        </p:attrNameLst>
                                      </p:cBhvr>
                                      <p:to>
                                        <p:strVal val="hidden"/>
                                      </p:to>
                                    </p:set>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19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195"/>
                                        </p:tgtEl>
                                        <p:attrNameLst>
                                          <p:attrName>style.visibility</p:attrName>
                                        </p:attrNameLst>
                                      </p:cBhvr>
                                      <p:to>
                                        <p:strVal val="hidden"/>
                                      </p:to>
                                    </p:set>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19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196"/>
                                        </p:tgtEl>
                                        <p:attrNameLst>
                                          <p:attrName>style.visibility</p:attrName>
                                        </p:attrNameLst>
                                      </p:cBhvr>
                                      <p:to>
                                        <p:strVal val="hidden"/>
                                      </p:to>
                                    </p:set>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19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197"/>
                                        </p:tgtEl>
                                        <p:attrNameLst>
                                          <p:attrName>style.visibility</p:attrName>
                                        </p:attrNameLst>
                                      </p:cBhvr>
                                      <p:to>
                                        <p:strVal val="hidden"/>
                                      </p:to>
                                    </p:set>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19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198"/>
                                        </p:tgtEl>
                                        <p:attrNameLst>
                                          <p:attrName>style.visibility</p:attrName>
                                        </p:attrNameLst>
                                      </p:cBhvr>
                                      <p:to>
                                        <p:strVal val="hidden"/>
                                      </p:to>
                                    </p:set>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19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199"/>
                                        </p:tgtEl>
                                        <p:attrNameLst>
                                          <p:attrName>style.visibility</p:attrName>
                                        </p:attrNameLst>
                                      </p:cBhvr>
                                      <p:to>
                                        <p:strVal val="hidden"/>
                                      </p:to>
                                    </p:set>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20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200"/>
                                        </p:tgtEl>
                                        <p:attrNameLst>
                                          <p:attrName>style.visibility</p:attrName>
                                        </p:attrNameLst>
                                      </p:cBhvr>
                                      <p:to>
                                        <p:strVal val="hidden"/>
                                      </p:to>
                                    </p:set>
                                  </p:subTnLst>
                                </p:cTn>
                              </p:par>
                            </p:childTnLst>
                          </p:cTn>
                        </p:par>
                        <p:par>
                          <p:cTn id="181" fill="hold">
                            <p:stCondLst>
                              <p:cond delay="59000"/>
                            </p:stCondLst>
                            <p:childTnLst>
                              <p:par>
                                <p:cTn id="182" presetID="9" presetClass="entr" presetSubtype="0" fill="hold" grpId="0" nodeType="afterEffect">
                                  <p:stCondLst>
                                    <p:cond delay="0"/>
                                  </p:stCondLst>
                                  <p:childTnLst>
                                    <p:set>
                                      <p:cBhvr>
                                        <p:cTn id="183" dur="1" fill="hold">
                                          <p:stCondLst>
                                            <p:cond delay="0"/>
                                          </p:stCondLst>
                                        </p:cTn>
                                        <p:tgtEl>
                                          <p:spTgt spid="201"/>
                                        </p:tgtEl>
                                        <p:attrNameLst>
                                          <p:attrName>style.visibility</p:attrName>
                                        </p:attrNameLst>
                                      </p:cBhvr>
                                      <p:to>
                                        <p:strVal val="visible"/>
                                      </p:to>
                                    </p:set>
                                    <p:animEffect transition="in" filter="dissolve">
                                      <p:cBhvr>
                                        <p:cTn id="184"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P spid="169" grpId="0"/>
      <p:bldP spid="170" grpId="0"/>
      <p:bldP spid="171" grpId="0"/>
      <p:bldP spid="172" grpId="0"/>
      <p:bldP spid="173" grpId="0"/>
      <p:bldP spid="174" grpId="0"/>
      <p:bldP spid="175" grpId="0"/>
      <p:bldP spid="176" grpId="0"/>
      <p:bldP spid="177" grpId="0"/>
      <p:bldP spid="178" grpId="0"/>
      <p:bldP spid="179" grpId="0"/>
      <p:bldP spid="180" grpId="0"/>
      <p:bldP spid="181" grpId="0"/>
      <p:bldP spid="182" grpId="0"/>
      <p:bldP spid="183" grpId="0"/>
      <p:bldP spid="184" grpId="0"/>
      <p:bldP spid="185" grpId="0"/>
      <p:bldP spid="186" grpId="0"/>
      <p:bldP spid="187"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3120</TotalTime>
  <Words>5830</Words>
  <Application>Microsoft Office PowerPoint</Application>
  <PresentationFormat>On-screen Show (4:3)</PresentationFormat>
  <Paragraphs>3268</Paragraphs>
  <Slides>68</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Arial Unicode MS</vt:lpstr>
      <vt:lpstr>ＭＳ Ｐゴシック</vt:lpstr>
      <vt:lpstr>Arial</vt:lpstr>
      <vt:lpstr>Calibri</vt:lpstr>
      <vt:lpstr>Comic Sans MS</vt:lpstr>
      <vt:lpstr>DIN Condensed Bold</vt:lpstr>
      <vt:lpstr>DIN-Medium</vt:lpstr>
      <vt:lpstr>Shadows Into Light</vt:lpstr>
      <vt:lpstr>Verdana</vt:lpstr>
      <vt:lpstr>Zapf Dingbats</vt:lpstr>
      <vt:lpstr>Office Theme</vt:lpstr>
      <vt:lpstr>Pair-up with someone in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EMPATHY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dc:creator>
  <cp:lastModifiedBy>Wessling, Kathryn</cp:lastModifiedBy>
  <cp:revision>144</cp:revision>
  <dcterms:created xsi:type="dcterms:W3CDTF">2015-11-06T18:51:23Z</dcterms:created>
  <dcterms:modified xsi:type="dcterms:W3CDTF">2017-10-04T21:20:09Z</dcterms:modified>
</cp:coreProperties>
</file>