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0" r:id="rId2"/>
    <p:sldId id="259" r:id="rId3"/>
    <p:sldId id="257" r:id="rId4"/>
    <p:sldId id="256" r:id="rId5"/>
    <p:sldId id="266" r:id="rId6"/>
    <p:sldId id="261" r:id="rId7"/>
    <p:sldId id="262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44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B198D-8DD4-954A-87C1-7668593EAD44}" type="datetimeFigureOut">
              <a:rPr lang="en-US" smtClean="0"/>
              <a:t>12/2/13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F409A-92F8-7C4C-A268-B451E1075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39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with 106</a:t>
            </a:r>
          </a:p>
          <a:p>
            <a:r>
              <a:rPr lang="en-US" dirty="0" smtClean="0"/>
              <a:t>(106-2)/14 = 7.4</a:t>
            </a:r>
            <a:r>
              <a:rPr lang="en-US" baseline="0" dirty="0" smtClean="0"/>
              <a:t> </a:t>
            </a:r>
            <a:r>
              <a:rPr lang="en-US" baseline="0" dirty="0" smtClean="0">
                <a:sym typeface="Wingdings"/>
              </a:rPr>
              <a:t> round up to 8</a:t>
            </a:r>
          </a:p>
          <a:p>
            <a:r>
              <a:rPr lang="en-US" baseline="0" dirty="0" smtClean="0">
                <a:sym typeface="Wingdings"/>
              </a:rPr>
              <a:t>8*12 = 96 so C8H10, IHD = 4</a:t>
            </a:r>
          </a:p>
          <a:p>
            <a:r>
              <a:rPr lang="en-US" baseline="0" dirty="0" smtClean="0">
                <a:sym typeface="Wingdings"/>
              </a:rPr>
              <a:t>Alt w O: C7H6O, IHD = 5</a:t>
            </a:r>
          </a:p>
          <a:p>
            <a:r>
              <a:rPr lang="en-US" baseline="0" dirty="0" smtClean="0">
                <a:sym typeface="Wingdings"/>
              </a:rPr>
              <a:t>Alt w 2O: C6H2O2, IHD = 6</a:t>
            </a:r>
          </a:p>
          <a:p>
            <a:r>
              <a:rPr lang="en-US" baseline="0" dirty="0" smtClean="0">
                <a:sym typeface="Wingdings"/>
              </a:rPr>
              <a:t>Alt w 2N: C6H6N2, IHD = 5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sym typeface="Wingdings"/>
              </a:rPr>
              <a:t>Alt w 4N: C4H2N4, IHD = 6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sym typeface="Wingdings"/>
              </a:rPr>
              <a:t>Alt w S: C6H2S, IHD = 6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sym typeface="Wingdings"/>
              </a:rPr>
              <a:t>If evidence for </a:t>
            </a:r>
            <a:r>
              <a:rPr lang="en-US" baseline="0" dirty="0" err="1" smtClean="0">
                <a:sym typeface="Wingdings"/>
              </a:rPr>
              <a:t>Cl</a:t>
            </a:r>
            <a:r>
              <a:rPr lang="en-US" baseline="0" dirty="0" smtClean="0">
                <a:sym typeface="Wingdings"/>
              </a:rPr>
              <a:t>: M’=72 (106-34)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sym typeface="Wingdings"/>
              </a:rPr>
              <a:t>#C = (72-2)/14 = 5: C5H12  C5H11Cl (IHD = 0)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sym typeface="Wingdings"/>
              </a:rPr>
              <a:t>Alt w/ O: C4H7ClO (IHD = 1)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sym typeface="Wingdings"/>
              </a:rPr>
              <a:t>Alt w 2O: C3H3ClO2 (IHD = 2)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sym typeface="Wingdings"/>
              </a:rPr>
              <a:t>Alt w 2N</a:t>
            </a:r>
            <a:r>
              <a:rPr lang="en-US" baseline="0" smtClean="0">
                <a:sym typeface="Wingdings"/>
              </a:rPr>
              <a:t>: C3H7ClN2 (IHD = 1)</a:t>
            </a:r>
            <a:endParaRPr lang="en-US" baseline="0" dirty="0" smtClean="0">
              <a:sym typeface="Wingdings"/>
            </a:endParaRPr>
          </a:p>
          <a:p>
            <a:endParaRPr lang="en-US" baseline="0" dirty="0" smtClean="0">
              <a:sym typeface="Wingding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F409A-92F8-7C4C-A268-B451E10756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2166-DD10-C540-872C-1C61587C2BA8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428D4-3C9A-7A46-8F63-1A7980801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18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2166-DD10-C540-872C-1C61587C2BA8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428D4-3C9A-7A46-8F63-1A7980801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4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2166-DD10-C540-872C-1C61587C2BA8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428D4-3C9A-7A46-8F63-1A7980801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3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2166-DD10-C540-872C-1C61587C2BA8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428D4-3C9A-7A46-8F63-1A7980801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8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2166-DD10-C540-872C-1C61587C2BA8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428D4-3C9A-7A46-8F63-1A7980801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68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2166-DD10-C540-872C-1C61587C2BA8}" type="datetimeFigureOut">
              <a:rPr lang="en-US" smtClean="0"/>
              <a:t>12/2/13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428D4-3C9A-7A46-8F63-1A7980801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50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2166-DD10-C540-872C-1C61587C2BA8}" type="datetimeFigureOut">
              <a:rPr lang="en-US" smtClean="0"/>
              <a:t>12/2/13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428D4-3C9A-7A46-8F63-1A7980801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70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2166-DD10-C540-872C-1C61587C2BA8}" type="datetimeFigureOut">
              <a:rPr lang="en-US" smtClean="0"/>
              <a:t>12/2/13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428D4-3C9A-7A46-8F63-1A7980801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0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2166-DD10-C540-872C-1C61587C2BA8}" type="datetimeFigureOut">
              <a:rPr lang="en-US" smtClean="0"/>
              <a:t>12/2/13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428D4-3C9A-7A46-8F63-1A7980801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9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2166-DD10-C540-872C-1C61587C2BA8}" type="datetimeFigureOut">
              <a:rPr lang="en-US" smtClean="0"/>
              <a:t>12/2/13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428D4-3C9A-7A46-8F63-1A7980801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67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2166-DD10-C540-872C-1C61587C2BA8}" type="datetimeFigureOut">
              <a:rPr lang="en-US" smtClean="0"/>
              <a:t>12/2/13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428D4-3C9A-7A46-8F63-1A7980801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6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72166-DD10-C540-872C-1C61587C2BA8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428D4-3C9A-7A46-8F63-1A7980801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1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Relationship Id="rId9" Type="http://schemas.openxmlformats.org/officeDocument/2006/relationships/image" Target="../media/image22.png"/><Relationship Id="rId10" Type="http://schemas.openxmlformats.org/officeDocument/2006/relationships/image" Target="../media/image23.png"/><Relationship Id="rId11" Type="http://schemas.openxmlformats.org/officeDocument/2006/relationships/image" Target="../media/image30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Relationship Id="rId9" Type="http://schemas.openxmlformats.org/officeDocument/2006/relationships/image" Target="../media/image22.png"/><Relationship Id="rId10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24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25.emf"/><Relationship Id="rId7" Type="http://schemas.openxmlformats.org/officeDocument/2006/relationships/image" Target="../media/image26.emf"/><Relationship Id="rId8" Type="http://schemas.openxmlformats.org/officeDocument/2006/relationships/image" Target="../media/image27.emf"/><Relationship Id="rId9" Type="http://schemas.openxmlformats.org/officeDocument/2006/relationships/image" Target="../media/image28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1" Type="http://schemas.openxmlformats.org/officeDocument/2006/relationships/image" Target="../media/image29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MW to molecular formula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00480"/>
            <a:ext cx="8229600" cy="555752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If even; no halides</a:t>
            </a:r>
          </a:p>
          <a:p>
            <a:pPr lvl="1"/>
            <a:r>
              <a:rPr lang="en-US" sz="2000" dirty="0" smtClean="0"/>
              <a:t>If hydrocarbon – #C = (</a:t>
            </a:r>
            <a:r>
              <a:rPr lang="en-US" sz="2000" dirty="0" err="1" smtClean="0"/>
              <a:t>mol</a:t>
            </a:r>
            <a:r>
              <a:rPr lang="en-US" sz="2000" dirty="0" smtClean="0"/>
              <a:t> wt.-2) / 14  (round UP!)</a:t>
            </a:r>
          </a:p>
          <a:p>
            <a:pPr lvl="1"/>
            <a:r>
              <a:rPr lang="en-US" sz="2000" dirty="0" smtClean="0"/>
              <a:t>Calculate IHD from #C and #H</a:t>
            </a:r>
          </a:p>
          <a:p>
            <a:pPr lvl="1"/>
            <a:r>
              <a:rPr lang="en-US" sz="2000" dirty="0" smtClean="0"/>
              <a:t>Alternate formulas with O: Add in O, take away CH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, increase IHD by 1</a:t>
            </a:r>
          </a:p>
          <a:p>
            <a:pPr lvl="1"/>
            <a:r>
              <a:rPr lang="en-US" sz="2000" dirty="0" smtClean="0"/>
              <a:t>Alt. formulas with 2 N: Add in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take away 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, increase IHD by 1</a:t>
            </a:r>
          </a:p>
          <a:p>
            <a:pPr lvl="1"/>
            <a:r>
              <a:rPr lang="en-US" sz="2000" dirty="0" smtClean="0"/>
              <a:t>Alt. formulas with S: Add in S, take away 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8</a:t>
            </a:r>
            <a:r>
              <a:rPr lang="en-US" sz="2000" dirty="0" smtClean="0"/>
              <a:t>, increase IHD by 2</a:t>
            </a:r>
          </a:p>
          <a:p>
            <a:pPr lvl="1"/>
            <a:r>
              <a:rPr lang="en-US" sz="2000" dirty="0" smtClean="0"/>
              <a:t>If </a:t>
            </a:r>
            <a:r>
              <a:rPr lang="en-US" sz="2000" dirty="0"/>
              <a:t>IHD becomes 7 or more, consider </a:t>
            </a:r>
            <a:r>
              <a:rPr lang="en-US" sz="2000" dirty="0" smtClean="0"/>
              <a:t>alt. </a:t>
            </a:r>
            <a:r>
              <a:rPr lang="en-US" sz="2000" dirty="0"/>
              <a:t>with one fewer C, 12 more </a:t>
            </a:r>
            <a:r>
              <a:rPr lang="en-US" sz="2000" dirty="0" smtClean="0"/>
              <a:t>H</a:t>
            </a:r>
          </a:p>
          <a:p>
            <a:r>
              <a:rPr lang="en-US" sz="2400" dirty="0" smtClean="0"/>
              <a:t>If one halide</a:t>
            </a:r>
          </a:p>
          <a:p>
            <a:pPr lvl="1"/>
            <a:r>
              <a:rPr lang="en-US" sz="2000" dirty="0" smtClean="0"/>
              <a:t>Detect by M+2 peaks (</a:t>
            </a:r>
            <a:r>
              <a:rPr lang="en-US" sz="2000" dirty="0" err="1" smtClean="0"/>
              <a:t>Cl</a:t>
            </a:r>
            <a:r>
              <a:rPr lang="en-US" sz="2000" dirty="0" smtClean="0"/>
              <a:t>, Br) or M-19 </a:t>
            </a:r>
            <a:r>
              <a:rPr lang="en-US" sz="2000" dirty="0" err="1" smtClean="0"/>
              <a:t>pk</a:t>
            </a:r>
            <a:r>
              <a:rPr lang="en-US" sz="2000" dirty="0" smtClean="0"/>
              <a:t> (F; may be small) or M-127 (I)</a:t>
            </a:r>
          </a:p>
          <a:p>
            <a:pPr lvl="1"/>
            <a:r>
              <a:rPr lang="en-US" sz="2000" dirty="0" smtClean="0"/>
              <a:t>Subtract 18, 34, 78 or 126 from M to find wt. if halide replaced by H</a:t>
            </a:r>
          </a:p>
          <a:p>
            <a:r>
              <a:rPr lang="en-US" sz="2400" dirty="0" smtClean="0"/>
              <a:t>If odd then odd number of </a:t>
            </a:r>
            <a:r>
              <a:rPr lang="en-US" sz="2400" dirty="0" err="1" smtClean="0"/>
              <a:t>nitrogens</a:t>
            </a:r>
            <a:r>
              <a:rPr lang="en-US" sz="2400" dirty="0" smtClean="0"/>
              <a:t> (1, 3 or 5)</a:t>
            </a:r>
          </a:p>
          <a:p>
            <a:pPr lvl="1"/>
            <a:r>
              <a:rPr lang="en-US" sz="2000" dirty="0" smtClean="0"/>
              <a:t>Subtract 15, 45 or 75 from M</a:t>
            </a:r>
          </a:p>
          <a:p>
            <a:pPr lvl="1"/>
            <a:r>
              <a:rPr lang="en-US" sz="2000" dirty="0" smtClean="0"/>
              <a:t>determine formula as above</a:t>
            </a:r>
          </a:p>
          <a:p>
            <a:pPr lvl="1"/>
            <a:r>
              <a:rPr lang="en-US" sz="2000" dirty="0" smtClean="0"/>
              <a:t>add in NH, N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or N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5</a:t>
            </a:r>
            <a:endParaRPr lang="en-US" sz="2000" dirty="0" smtClean="0"/>
          </a:p>
          <a:p>
            <a:endParaRPr lang="en-US" sz="24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122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cintosh HD:Users:rscarrow:Desktop:Screen Shot 2013-11-26 at 8.05.21 P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0000" cy="232444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372877" y="398453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 descr="Macintosh HD:Users:rscarrow:Desktop:Screen Shot 2013-11-26 at 7.58.49 PM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979" y="169849"/>
            <a:ext cx="3580655" cy="206242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Macintosh HD:Users:rscarrow:Desktop:Screen Shot 2013-11-26 at 8.03.50 PM.pn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6"/>
          <a:stretch/>
        </p:blipFill>
        <p:spPr bwMode="auto">
          <a:xfrm>
            <a:off x="0" y="4700973"/>
            <a:ext cx="8963348" cy="2157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Macintosh HD:Users:rscarrow:Desktop:Screen Shot 2013-11-26 at 8.01.40 PM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806" y="2527255"/>
            <a:ext cx="4648375" cy="2070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Screen Shot 2013-11-26 at 8.12.56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43" y="4775611"/>
            <a:ext cx="2921000" cy="742950"/>
          </a:xfrm>
          <a:prstGeom prst="rect">
            <a:avLst/>
          </a:prstGeom>
          <a:ln>
            <a:solidFill>
              <a:srgbClr val="0000FF"/>
            </a:solidFill>
          </a:ln>
        </p:spPr>
      </p:pic>
      <p:pic>
        <p:nvPicPr>
          <p:cNvPr id="10" name="Picture 9" descr="Screen Shot 2013-11-26 at 8.14.40 P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641" y="4597811"/>
            <a:ext cx="1524000" cy="920750"/>
          </a:xfrm>
          <a:prstGeom prst="rect">
            <a:avLst/>
          </a:prstGeom>
          <a:ln>
            <a:solidFill>
              <a:srgbClr val="0000FF"/>
            </a:solidFill>
          </a:ln>
        </p:spPr>
      </p:pic>
      <p:pic>
        <p:nvPicPr>
          <p:cNvPr id="11" name="Picture 10" descr="Screen Shot 2013-11-26 at 8.15.31 PM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00" y="4597811"/>
            <a:ext cx="1701800" cy="1562100"/>
          </a:xfrm>
          <a:prstGeom prst="rect">
            <a:avLst/>
          </a:prstGeom>
          <a:ln>
            <a:solidFill>
              <a:srgbClr val="0000FF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994369" y="3984536"/>
            <a:ext cx="13536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unknown C</a:t>
            </a:r>
            <a:endParaRPr lang="en-US" sz="2000" dirty="0"/>
          </a:p>
        </p:txBody>
      </p:sp>
      <p:cxnSp>
        <p:nvCxnSpPr>
          <p:cNvPr id="14" name="Straight Arrow Connector 13"/>
          <p:cNvCxnSpPr>
            <a:stCxn id="9" idx="2"/>
          </p:cNvCxnSpPr>
          <p:nvPr/>
        </p:nvCxnSpPr>
        <p:spPr>
          <a:xfrm flipH="1">
            <a:off x="2036659" y="5518561"/>
            <a:ext cx="60384" cy="4602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</p:cNvCxnSpPr>
          <p:nvPr/>
        </p:nvCxnSpPr>
        <p:spPr>
          <a:xfrm flipH="1">
            <a:off x="5211451" y="5518561"/>
            <a:ext cx="36190" cy="5441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1"/>
          </p:cNvCxnSpPr>
          <p:nvPr/>
        </p:nvCxnSpPr>
        <p:spPr>
          <a:xfrm flipH="1" flipV="1">
            <a:off x="7128307" y="5343818"/>
            <a:ext cx="313893" cy="350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Screen Shot 2013-11-26 at 8.25.42 PM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28" y="2527255"/>
            <a:ext cx="1088681" cy="13126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20236" y="3712954"/>
            <a:ext cx="50161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2800 cm-</a:t>
            </a:r>
            <a:r>
              <a:rPr lang="en-US" sz="600" baseline="30000" dirty="0" smtClean="0"/>
              <a:t>1</a:t>
            </a:r>
            <a:endParaRPr lang="en-US" sz="600" baseline="30000" dirty="0"/>
          </a:p>
        </p:txBody>
      </p:sp>
      <p:sp>
        <p:nvSpPr>
          <p:cNvPr id="17" name="TextBox 16"/>
          <p:cNvSpPr txBox="1"/>
          <p:nvPr/>
        </p:nvSpPr>
        <p:spPr>
          <a:xfrm>
            <a:off x="399232" y="3712954"/>
            <a:ext cx="34065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3200</a:t>
            </a:r>
            <a:endParaRPr lang="en-US" sz="600" dirty="0"/>
          </a:p>
        </p:txBody>
      </p:sp>
      <p:pic>
        <p:nvPicPr>
          <p:cNvPr id="13" name="Picture 12" descr="Screen Shot 2013-11-26 at 8.28.28 PM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267" y="2346577"/>
            <a:ext cx="1839073" cy="1488773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914855" y="3670796"/>
            <a:ext cx="50161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1200 cm-</a:t>
            </a:r>
            <a:r>
              <a:rPr lang="en-US" sz="600" baseline="30000" dirty="0" smtClean="0"/>
              <a:t>1</a:t>
            </a:r>
            <a:endParaRPr lang="en-US" sz="600" baseline="30000" dirty="0"/>
          </a:p>
        </p:txBody>
      </p:sp>
      <p:sp>
        <p:nvSpPr>
          <p:cNvPr id="20" name="TextBox 19"/>
          <p:cNvSpPr txBox="1"/>
          <p:nvPr/>
        </p:nvSpPr>
        <p:spPr>
          <a:xfrm>
            <a:off x="3600196" y="3670796"/>
            <a:ext cx="34065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1300 </a:t>
            </a:r>
            <a:endParaRPr lang="en-US" sz="600" baseline="30000" dirty="0"/>
          </a:p>
        </p:txBody>
      </p:sp>
      <p:sp>
        <p:nvSpPr>
          <p:cNvPr id="21" name="TextBox 20"/>
          <p:cNvSpPr txBox="1"/>
          <p:nvPr/>
        </p:nvSpPr>
        <p:spPr>
          <a:xfrm>
            <a:off x="3285537" y="3670796"/>
            <a:ext cx="34065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1400 </a:t>
            </a:r>
            <a:endParaRPr lang="en-US" sz="600" baseline="30000" dirty="0"/>
          </a:p>
        </p:txBody>
      </p:sp>
      <p:sp>
        <p:nvSpPr>
          <p:cNvPr id="22" name="TextBox 21"/>
          <p:cNvSpPr txBox="1"/>
          <p:nvPr/>
        </p:nvSpPr>
        <p:spPr>
          <a:xfrm>
            <a:off x="2587038" y="3670796"/>
            <a:ext cx="34065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1600 </a:t>
            </a:r>
            <a:endParaRPr lang="en-US" sz="600" baseline="300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994369" y="1587500"/>
            <a:ext cx="25867" cy="1054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927696" y="1866900"/>
            <a:ext cx="0" cy="6603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372877" y="1866900"/>
            <a:ext cx="541978" cy="6603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51600" y="181973"/>
            <a:ext cx="19265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accent1"/>
                </a:solidFill>
              </a:rPr>
              <a:t>M = 149 </a:t>
            </a:r>
            <a:r>
              <a:rPr lang="en-US" sz="1400" dirty="0" err="1" smtClean="0">
                <a:solidFill>
                  <a:schemeClr val="accent1"/>
                </a:solidFill>
              </a:rPr>
              <a:t>amu</a:t>
            </a:r>
            <a:endParaRPr lang="en-US" sz="1400" dirty="0" smtClean="0">
              <a:solidFill>
                <a:schemeClr val="accent1"/>
              </a:solidFill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</a:rPr>
              <a:t>Odd, so at least one N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</a:rPr>
              <a:t>C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10</a:t>
            </a:r>
            <a:r>
              <a:rPr lang="en-US" sz="1400" dirty="0" smtClean="0">
                <a:solidFill>
                  <a:schemeClr val="accent1"/>
                </a:solidFill>
              </a:rPr>
              <a:t>H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15</a:t>
            </a:r>
            <a:r>
              <a:rPr lang="en-US" sz="1400" dirty="0" smtClean="0">
                <a:solidFill>
                  <a:schemeClr val="accent1"/>
                </a:solidFill>
              </a:rPr>
              <a:t>N (IHD = 4)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</a:rPr>
              <a:t>C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9</a:t>
            </a:r>
            <a:r>
              <a:rPr lang="en-US" sz="1400" dirty="0" smtClean="0">
                <a:solidFill>
                  <a:schemeClr val="accent1"/>
                </a:solidFill>
              </a:rPr>
              <a:t>H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11</a:t>
            </a:r>
            <a:r>
              <a:rPr lang="en-US" sz="1400" dirty="0" smtClean="0">
                <a:solidFill>
                  <a:schemeClr val="accent1"/>
                </a:solidFill>
              </a:rPr>
              <a:t>NO (IHD = 5)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</a:rPr>
              <a:t>C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8</a:t>
            </a:r>
            <a:r>
              <a:rPr lang="en-US" sz="1400" dirty="0" smtClean="0">
                <a:solidFill>
                  <a:schemeClr val="accent1"/>
                </a:solidFill>
              </a:rPr>
              <a:t>H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7</a:t>
            </a:r>
            <a:r>
              <a:rPr lang="en-US" sz="1400" dirty="0" smtClean="0">
                <a:solidFill>
                  <a:schemeClr val="accent1"/>
                </a:solidFill>
              </a:rPr>
              <a:t>NO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2</a:t>
            </a:r>
            <a:r>
              <a:rPr lang="en-US" sz="1400" dirty="0" smtClean="0">
                <a:solidFill>
                  <a:schemeClr val="accent1"/>
                </a:solidFill>
              </a:rPr>
              <a:t> (IHD = 6)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</a:rPr>
              <a:t>C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8</a:t>
            </a:r>
            <a:r>
              <a:rPr lang="en-US" sz="1400" dirty="0" smtClean="0">
                <a:solidFill>
                  <a:schemeClr val="accent1"/>
                </a:solidFill>
              </a:rPr>
              <a:t>H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11</a:t>
            </a:r>
            <a:r>
              <a:rPr lang="en-US" sz="1400" dirty="0" smtClean="0">
                <a:solidFill>
                  <a:schemeClr val="accent1"/>
                </a:solidFill>
              </a:rPr>
              <a:t>N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3</a:t>
            </a:r>
            <a:r>
              <a:rPr lang="en-US" sz="1400" dirty="0" smtClean="0">
                <a:solidFill>
                  <a:schemeClr val="accent1"/>
                </a:solidFill>
              </a:rPr>
              <a:t> (IHD = 5)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187" y="2992846"/>
            <a:ext cx="837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FF0000"/>
                </a:solidFill>
              </a:rPr>
              <a:t>sp</a:t>
            </a:r>
            <a:r>
              <a:rPr lang="en-US" sz="1400" baseline="30000" dirty="0" smtClean="0">
                <a:solidFill>
                  <a:srgbClr val="FF0000"/>
                </a:solidFill>
              </a:rPr>
              <a:t>2</a:t>
            </a:r>
            <a:r>
              <a:rPr lang="en-US" sz="1400" dirty="0" smtClean="0">
                <a:solidFill>
                  <a:srgbClr val="FF0000"/>
                </a:solidFill>
              </a:rPr>
              <a:t> C-H</a:t>
            </a:r>
          </a:p>
          <a:p>
            <a:pPr algn="r"/>
            <a:r>
              <a:rPr lang="en-US" sz="1400" dirty="0" smtClean="0">
                <a:solidFill>
                  <a:srgbClr val="FF0000"/>
                </a:solidFill>
              </a:rPr>
              <a:t>(&gt;3000)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59559" y="2992846"/>
            <a:ext cx="837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FF0000"/>
                </a:solidFill>
              </a:rPr>
              <a:t>sp</a:t>
            </a:r>
            <a:r>
              <a:rPr lang="en-US" sz="1400" baseline="30000" dirty="0">
                <a:solidFill>
                  <a:srgbClr val="FF0000"/>
                </a:solidFill>
              </a:rPr>
              <a:t>3</a:t>
            </a:r>
            <a:r>
              <a:rPr lang="en-US" sz="1400" dirty="0" smtClean="0">
                <a:solidFill>
                  <a:srgbClr val="FF0000"/>
                </a:solidFill>
              </a:rPr>
              <a:t> C-H</a:t>
            </a:r>
          </a:p>
          <a:p>
            <a:pPr algn="r"/>
            <a:r>
              <a:rPr lang="en-US" sz="1400" dirty="0" smtClean="0">
                <a:solidFill>
                  <a:srgbClr val="FF0000"/>
                </a:solidFill>
              </a:rPr>
              <a:t>(&lt;3000)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02312" y="5565475"/>
            <a:ext cx="18390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FF0000"/>
                </a:solidFill>
              </a:rPr>
              <a:t>H on aromatic ring.  </a:t>
            </a:r>
            <a:r>
              <a:rPr lang="en-US" sz="1400" dirty="0" err="1" smtClean="0">
                <a:solidFill>
                  <a:srgbClr val="FF0000"/>
                </a:solidFill>
              </a:rPr>
              <a:t>Integr</a:t>
            </a:r>
            <a:r>
              <a:rPr lang="en-US" sz="1400" dirty="0" smtClean="0">
                <a:solidFill>
                  <a:srgbClr val="FF0000"/>
                </a:solidFill>
              </a:rPr>
              <a:t>. 2+3 total 5.  </a:t>
            </a:r>
          </a:p>
          <a:p>
            <a:pPr algn="r"/>
            <a:r>
              <a:rPr lang="en-US" sz="1400" dirty="0" err="1" smtClean="0">
                <a:solidFill>
                  <a:srgbClr val="FF0000"/>
                </a:solidFill>
              </a:rPr>
              <a:t>Monosubst</a:t>
            </a:r>
            <a:r>
              <a:rPr lang="en-US" sz="1400" dirty="0" smtClean="0">
                <a:solidFill>
                  <a:srgbClr val="FF0000"/>
                </a:solidFill>
              </a:rPr>
              <a:t>. benzene (i.e. phenyl group)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97974" y="3877490"/>
            <a:ext cx="18390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FF0000"/>
                </a:solidFill>
              </a:rPr>
              <a:t>1500, 1600 cm</a:t>
            </a:r>
            <a:r>
              <a:rPr lang="en-US" sz="1400" baseline="30000" dirty="0" smtClean="0">
                <a:solidFill>
                  <a:srgbClr val="FF0000"/>
                </a:solidFill>
              </a:rPr>
              <a:t>-1</a:t>
            </a:r>
            <a:r>
              <a:rPr lang="en-US" sz="1400" dirty="0" smtClean="0">
                <a:solidFill>
                  <a:srgbClr val="FF0000"/>
                </a:solidFill>
              </a:rPr>
              <a:t> may be aromatic C-C stretches)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84806" y="900549"/>
            <a:ext cx="100567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FF0000"/>
                </a:solidFill>
              </a:rPr>
              <a:t>750 &amp;  690 cm</a:t>
            </a:r>
            <a:r>
              <a:rPr lang="en-US" sz="1400" baseline="30000" dirty="0" smtClean="0">
                <a:solidFill>
                  <a:srgbClr val="FF0000"/>
                </a:solidFill>
              </a:rPr>
              <a:t>-1 </a:t>
            </a:r>
            <a:r>
              <a:rPr lang="en-US" sz="1400" dirty="0" smtClean="0">
                <a:solidFill>
                  <a:srgbClr val="FF0000"/>
                </a:solidFill>
              </a:rPr>
              <a:t>CH bends for phenyl group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87038" y="3340100"/>
            <a:ext cx="698499" cy="3728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204362" y="1629673"/>
            <a:ext cx="424206" cy="3728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022341" y="4564454"/>
            <a:ext cx="14325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q and t with rel. integrations 2:3 indicate ethyl group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11451" y="5780133"/>
            <a:ext cx="22058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integrations 2x those in aromatic region.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Therefore, 2 Et groups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57551" y="687432"/>
            <a:ext cx="11512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Phenyl + 2 Et = C</a:t>
            </a:r>
            <a:r>
              <a:rPr lang="en-US" sz="1400" baseline="-25000" dirty="0" smtClean="0">
                <a:solidFill>
                  <a:srgbClr val="FF0000"/>
                </a:solidFill>
              </a:rPr>
              <a:t>10</a:t>
            </a:r>
            <a:r>
              <a:rPr lang="en-US" sz="1400" dirty="0" smtClean="0">
                <a:solidFill>
                  <a:srgbClr val="FF0000"/>
                </a:solidFill>
              </a:rPr>
              <a:t>H</a:t>
            </a:r>
            <a:r>
              <a:rPr lang="en-US" sz="1400" baseline="-25000" dirty="0" smtClean="0">
                <a:solidFill>
                  <a:srgbClr val="FF0000"/>
                </a:solidFill>
              </a:rPr>
              <a:t>15</a:t>
            </a:r>
            <a:r>
              <a:rPr lang="en-US" sz="1400" dirty="0" smtClean="0">
                <a:solidFill>
                  <a:srgbClr val="FF0000"/>
                </a:solidFill>
              </a:rPr>
              <a:t>.  So just missing N.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08800" y="584200"/>
            <a:ext cx="1638300" cy="3163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11"/>
          <a:srcRect l="-8630" t="-14105" r="-9257" b="-11689"/>
          <a:stretch/>
        </p:blipFill>
        <p:spPr>
          <a:xfrm>
            <a:off x="3874488" y="2232277"/>
            <a:ext cx="2097053" cy="1438519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38" name="TextBox 37"/>
          <p:cNvSpPr txBox="1"/>
          <p:nvPr/>
        </p:nvSpPr>
        <p:spPr>
          <a:xfrm>
            <a:off x="176965" y="520005"/>
            <a:ext cx="96603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No N-H stretch (would expect 3200-3400 cm</a:t>
            </a:r>
            <a:r>
              <a:rPr lang="en-US" sz="1400" baseline="30000" dirty="0" smtClean="0">
                <a:solidFill>
                  <a:srgbClr val="FF0000"/>
                </a:solidFill>
              </a:rPr>
              <a:t>-1</a:t>
            </a:r>
            <a:r>
              <a:rPr lang="en-US" sz="1400" dirty="0" smtClean="0">
                <a:solidFill>
                  <a:srgbClr val="FF0000"/>
                </a:solidFill>
              </a:rPr>
              <a:t> broad)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634583" y="245473"/>
            <a:ext cx="208886" cy="3126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792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29" grpId="0"/>
      <p:bldP spid="30" grpId="0"/>
      <p:bldP spid="31" grpId="0"/>
      <p:bldP spid="32" grpId="0"/>
      <p:bldP spid="15" grpId="0" animBg="1"/>
      <p:bldP spid="33" grpId="0" animBg="1"/>
      <p:bldP spid="34" grpId="0"/>
      <p:bldP spid="35" grpId="0"/>
      <p:bldP spid="36" grpId="0"/>
      <p:bldP spid="24" grpId="0" animBg="1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3-11-26 at 9.16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3937000"/>
            <a:ext cx="8864600" cy="2832100"/>
          </a:xfrm>
          <a:prstGeom prst="rect">
            <a:avLst/>
          </a:prstGeom>
        </p:spPr>
      </p:pic>
      <p:pic>
        <p:nvPicPr>
          <p:cNvPr id="3" name="Picture 2" descr="Screen Shot 2013-11-26 at 9.17.1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100" y="4568331"/>
            <a:ext cx="4521200" cy="1607538"/>
          </a:xfrm>
          <a:prstGeom prst="rect">
            <a:avLst/>
          </a:prstGeom>
          <a:ln>
            <a:solidFill>
              <a:srgbClr val="4F81BD"/>
            </a:solidFill>
          </a:ln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5575300" y="5359400"/>
            <a:ext cx="1003300" cy="254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Screen Shot 2013-11-26 at 9.18.54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563" y="2815731"/>
            <a:ext cx="5233737" cy="1714500"/>
          </a:xfrm>
          <a:prstGeom prst="rect">
            <a:avLst/>
          </a:prstGeom>
        </p:spPr>
      </p:pic>
      <p:pic>
        <p:nvPicPr>
          <p:cNvPr id="8" name="Picture 7" descr="Screen Shot 2013-11-26 at 9.21.06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900" y="0"/>
            <a:ext cx="3962399" cy="3048000"/>
          </a:xfrm>
          <a:prstGeom prst="rect">
            <a:avLst/>
          </a:prstGeom>
        </p:spPr>
      </p:pic>
      <p:pic>
        <p:nvPicPr>
          <p:cNvPr id="9" name="Picture 8" descr="Screen Shot 2013-11-26 at 9.23.02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600"/>
            <a:ext cx="4960096" cy="29591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22400" y="3848100"/>
            <a:ext cx="1380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compound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129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Screen Shot 2013-11-26 at 8.44.4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74060"/>
            <a:ext cx="7988300" cy="2166353"/>
          </a:xfrm>
          <a:prstGeom prst="rect">
            <a:avLst/>
          </a:prstGeom>
        </p:spPr>
      </p:pic>
      <p:pic>
        <p:nvPicPr>
          <p:cNvPr id="2" name="Picture 1" descr="Screen Shot 2013-11-26 at 8.34.1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654" y="0"/>
            <a:ext cx="4406346" cy="2959100"/>
          </a:xfrm>
          <a:prstGeom prst="rect">
            <a:avLst/>
          </a:prstGeom>
        </p:spPr>
      </p:pic>
      <p:pic>
        <p:nvPicPr>
          <p:cNvPr id="4" name="Picture 3" descr="Screen Shot 2013-11-26 at 8.36.13 PM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52" r="6403"/>
          <a:stretch/>
        </p:blipFill>
        <p:spPr>
          <a:xfrm>
            <a:off x="5080000" y="2959100"/>
            <a:ext cx="4064000" cy="1447800"/>
          </a:xfrm>
          <a:prstGeom prst="rect">
            <a:avLst/>
          </a:prstGeom>
        </p:spPr>
      </p:pic>
      <p:pic>
        <p:nvPicPr>
          <p:cNvPr id="5" name="Picture 4" descr="Screen Shot 2013-11-26 at 8.38.28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657" y="4406900"/>
            <a:ext cx="2500343" cy="1587499"/>
          </a:xfrm>
          <a:prstGeom prst="rect">
            <a:avLst/>
          </a:prstGeom>
          <a:ln>
            <a:solidFill>
              <a:srgbClr val="4F81BD"/>
            </a:solidFill>
          </a:ln>
        </p:spPr>
      </p:pic>
      <p:cxnSp>
        <p:nvCxnSpPr>
          <p:cNvPr id="7" name="Straight Arrow Connector 6"/>
          <p:cNvCxnSpPr/>
          <p:nvPr/>
        </p:nvCxnSpPr>
        <p:spPr>
          <a:xfrm>
            <a:off x="6673850" y="4197350"/>
            <a:ext cx="539750" cy="850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Screen Shot 2013-11-26 at 8.41.10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700"/>
            <a:ext cx="4610100" cy="2819400"/>
          </a:xfrm>
          <a:prstGeom prst="rect">
            <a:avLst/>
          </a:prstGeom>
        </p:spPr>
      </p:pic>
      <p:pic>
        <p:nvPicPr>
          <p:cNvPr id="9" name="Picture 8" descr="Screen Shot 2013-11-26 at 8.42.28 P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" y="1689100"/>
            <a:ext cx="1741416" cy="2159000"/>
          </a:xfrm>
          <a:prstGeom prst="rect">
            <a:avLst/>
          </a:prstGeom>
          <a:ln>
            <a:solidFill>
              <a:srgbClr val="4F81BD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1439336" y="3624054"/>
            <a:ext cx="66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2800 cm-</a:t>
            </a:r>
            <a:r>
              <a:rPr lang="en-US" sz="900" baseline="30000" dirty="0" smtClean="0"/>
              <a:t>1</a:t>
            </a:r>
            <a:endParaRPr lang="en-US" sz="900" baseline="30000" dirty="0"/>
          </a:p>
        </p:txBody>
      </p:sp>
      <p:sp>
        <p:nvSpPr>
          <p:cNvPr id="11" name="TextBox 10"/>
          <p:cNvSpPr txBox="1"/>
          <p:nvPr/>
        </p:nvSpPr>
        <p:spPr>
          <a:xfrm>
            <a:off x="488132" y="3624054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3200</a:t>
            </a:r>
            <a:endParaRPr lang="en-US" sz="9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117600" y="1117600"/>
            <a:ext cx="8890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Screen Shot 2013-11-26 at 8.47.32 PM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34" y="4574060"/>
            <a:ext cx="3956050" cy="876300"/>
          </a:xfrm>
          <a:prstGeom prst="rect">
            <a:avLst/>
          </a:prstGeom>
          <a:ln>
            <a:solidFill>
              <a:srgbClr val="4F81BD"/>
            </a:solidFill>
          </a:ln>
        </p:spPr>
      </p:pic>
      <p:cxnSp>
        <p:nvCxnSpPr>
          <p:cNvPr id="17" name="Straight Arrow Connector 16"/>
          <p:cNvCxnSpPr/>
          <p:nvPr/>
        </p:nvCxnSpPr>
        <p:spPr>
          <a:xfrm flipV="1">
            <a:off x="2552700" y="5462558"/>
            <a:ext cx="12700" cy="5318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Screen Shot 2013-11-26 at 8.49.34 PM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454" y="5683249"/>
            <a:ext cx="908050" cy="603250"/>
          </a:xfrm>
          <a:prstGeom prst="rect">
            <a:avLst/>
          </a:prstGeom>
          <a:ln>
            <a:solidFill>
              <a:srgbClr val="4F81BD"/>
            </a:solidFill>
          </a:ln>
        </p:spPr>
      </p:pic>
      <p:cxnSp>
        <p:nvCxnSpPr>
          <p:cNvPr id="20" name="Straight Arrow Connector 19"/>
          <p:cNvCxnSpPr/>
          <p:nvPr/>
        </p:nvCxnSpPr>
        <p:spPr>
          <a:xfrm flipV="1">
            <a:off x="596900" y="5994399"/>
            <a:ext cx="319554" cy="1016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Screen Shot 2013-11-26 at 8.51.21 PM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737099"/>
            <a:ext cx="889000" cy="1549400"/>
          </a:xfrm>
          <a:prstGeom prst="rect">
            <a:avLst/>
          </a:prstGeom>
          <a:ln>
            <a:solidFill>
              <a:srgbClr val="4F81BD"/>
            </a:solidFill>
          </a:ln>
        </p:spPr>
      </p:pic>
      <p:cxnSp>
        <p:nvCxnSpPr>
          <p:cNvPr id="23" name="Straight Arrow Connector 22"/>
          <p:cNvCxnSpPr>
            <a:endCxn id="21" idx="1"/>
          </p:cNvCxnSpPr>
          <p:nvPr/>
        </p:nvCxnSpPr>
        <p:spPr>
          <a:xfrm flipV="1">
            <a:off x="5168900" y="5511799"/>
            <a:ext cx="165100" cy="762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667000" y="3624054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compound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09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cintosh HD:Users:rscarrow:Desktop:Screen Shot 2013-11-26 at 8.05.21 P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0000" cy="232444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372877" y="398453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 descr="Macintosh HD:Users:rscarrow:Desktop:Screen Shot 2013-11-26 at 7.58.49 PM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979" y="169849"/>
            <a:ext cx="3580655" cy="206242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Macintosh HD:Users:rscarrow:Desktop:Screen Shot 2013-11-26 at 8.03.50 PM.pn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6"/>
          <a:stretch/>
        </p:blipFill>
        <p:spPr bwMode="auto">
          <a:xfrm>
            <a:off x="0" y="4700973"/>
            <a:ext cx="8963348" cy="2157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Macintosh HD:Users:rscarrow:Desktop:Screen Shot 2013-11-26 at 8.01.40 PM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806" y="2527255"/>
            <a:ext cx="4648375" cy="2070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Screen Shot 2013-11-26 at 8.12.56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43" y="4775611"/>
            <a:ext cx="2921000" cy="742950"/>
          </a:xfrm>
          <a:prstGeom prst="rect">
            <a:avLst/>
          </a:prstGeom>
          <a:ln>
            <a:solidFill>
              <a:srgbClr val="0000FF"/>
            </a:solidFill>
          </a:ln>
        </p:spPr>
      </p:pic>
      <p:pic>
        <p:nvPicPr>
          <p:cNvPr id="10" name="Picture 9" descr="Screen Shot 2013-11-26 at 8.14.40 P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641" y="4597811"/>
            <a:ext cx="1524000" cy="920750"/>
          </a:xfrm>
          <a:prstGeom prst="rect">
            <a:avLst/>
          </a:prstGeom>
          <a:ln>
            <a:solidFill>
              <a:srgbClr val="0000FF"/>
            </a:solidFill>
          </a:ln>
        </p:spPr>
      </p:pic>
      <p:pic>
        <p:nvPicPr>
          <p:cNvPr id="11" name="Picture 10" descr="Screen Shot 2013-11-26 at 8.15.31 PM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00" y="4597811"/>
            <a:ext cx="1701800" cy="1562100"/>
          </a:xfrm>
          <a:prstGeom prst="rect">
            <a:avLst/>
          </a:prstGeom>
          <a:ln>
            <a:solidFill>
              <a:srgbClr val="0000FF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994369" y="3984536"/>
            <a:ext cx="13536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unknown C</a:t>
            </a:r>
            <a:endParaRPr lang="en-US" sz="2000" dirty="0"/>
          </a:p>
        </p:txBody>
      </p:sp>
      <p:cxnSp>
        <p:nvCxnSpPr>
          <p:cNvPr id="14" name="Straight Arrow Connector 13"/>
          <p:cNvCxnSpPr>
            <a:stCxn id="9" idx="2"/>
          </p:cNvCxnSpPr>
          <p:nvPr/>
        </p:nvCxnSpPr>
        <p:spPr>
          <a:xfrm flipH="1">
            <a:off x="2036659" y="5518561"/>
            <a:ext cx="60384" cy="4602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</p:cNvCxnSpPr>
          <p:nvPr/>
        </p:nvCxnSpPr>
        <p:spPr>
          <a:xfrm flipH="1">
            <a:off x="5211451" y="5518561"/>
            <a:ext cx="36190" cy="5441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1"/>
          </p:cNvCxnSpPr>
          <p:nvPr/>
        </p:nvCxnSpPr>
        <p:spPr>
          <a:xfrm flipH="1" flipV="1">
            <a:off x="7128307" y="5343818"/>
            <a:ext cx="313893" cy="350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Screen Shot 2013-11-26 at 8.25.42 PM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28" y="2527255"/>
            <a:ext cx="1088681" cy="13126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20236" y="3712954"/>
            <a:ext cx="50161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2800 cm-</a:t>
            </a:r>
            <a:r>
              <a:rPr lang="en-US" sz="600" baseline="30000" dirty="0" smtClean="0"/>
              <a:t>1</a:t>
            </a:r>
            <a:endParaRPr lang="en-US" sz="600" baseline="30000" dirty="0"/>
          </a:p>
        </p:txBody>
      </p:sp>
      <p:sp>
        <p:nvSpPr>
          <p:cNvPr id="17" name="TextBox 16"/>
          <p:cNvSpPr txBox="1"/>
          <p:nvPr/>
        </p:nvSpPr>
        <p:spPr>
          <a:xfrm>
            <a:off x="399232" y="3712954"/>
            <a:ext cx="34065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3200</a:t>
            </a:r>
            <a:endParaRPr lang="en-US" sz="600" dirty="0"/>
          </a:p>
        </p:txBody>
      </p:sp>
      <p:pic>
        <p:nvPicPr>
          <p:cNvPr id="13" name="Picture 12" descr="Screen Shot 2013-11-26 at 8.28.28 PM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267" y="2346577"/>
            <a:ext cx="1839073" cy="1488773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914855" y="3670796"/>
            <a:ext cx="50161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1200 cm-</a:t>
            </a:r>
            <a:r>
              <a:rPr lang="en-US" sz="600" baseline="30000" dirty="0" smtClean="0"/>
              <a:t>1</a:t>
            </a:r>
            <a:endParaRPr lang="en-US" sz="600" baseline="30000" dirty="0"/>
          </a:p>
        </p:txBody>
      </p:sp>
      <p:sp>
        <p:nvSpPr>
          <p:cNvPr id="20" name="TextBox 19"/>
          <p:cNvSpPr txBox="1"/>
          <p:nvPr/>
        </p:nvSpPr>
        <p:spPr>
          <a:xfrm>
            <a:off x="3600196" y="3670796"/>
            <a:ext cx="34065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1300 </a:t>
            </a:r>
            <a:endParaRPr lang="en-US" sz="600" baseline="30000" dirty="0"/>
          </a:p>
        </p:txBody>
      </p:sp>
      <p:sp>
        <p:nvSpPr>
          <p:cNvPr id="21" name="TextBox 20"/>
          <p:cNvSpPr txBox="1"/>
          <p:nvPr/>
        </p:nvSpPr>
        <p:spPr>
          <a:xfrm>
            <a:off x="3285537" y="3670796"/>
            <a:ext cx="34065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1400 </a:t>
            </a:r>
            <a:endParaRPr lang="en-US" sz="600" baseline="30000" dirty="0"/>
          </a:p>
        </p:txBody>
      </p:sp>
      <p:sp>
        <p:nvSpPr>
          <p:cNvPr id="22" name="TextBox 21"/>
          <p:cNvSpPr txBox="1"/>
          <p:nvPr/>
        </p:nvSpPr>
        <p:spPr>
          <a:xfrm>
            <a:off x="2587038" y="3670796"/>
            <a:ext cx="34065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1600 </a:t>
            </a:r>
            <a:endParaRPr lang="en-US" sz="600" baseline="300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994369" y="1587500"/>
            <a:ext cx="25867" cy="1054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927696" y="1866900"/>
            <a:ext cx="0" cy="6603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372877" y="1866900"/>
            <a:ext cx="541978" cy="6603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638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View in </a:t>
            </a:r>
            <a:r>
              <a:rPr lang="en-US" dirty="0" err="1" smtClean="0"/>
              <a:t>Powerpoint</a:t>
            </a:r>
            <a:r>
              <a:rPr lang="en-US" dirty="0" smtClean="0"/>
              <a:t> – Slide Show presentation mode – and click on the right arrow button repeatedly to advance animations</a:t>
            </a:r>
          </a:p>
          <a:p>
            <a:r>
              <a:rPr lang="en-US" dirty="0" smtClean="0"/>
              <a:t>This shows one possible order for considering the spectral clues to arrive at the structure conclusion.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36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3-11-26 at 9.16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3937000"/>
            <a:ext cx="8864600" cy="2832100"/>
          </a:xfrm>
          <a:prstGeom prst="rect">
            <a:avLst/>
          </a:prstGeom>
        </p:spPr>
      </p:pic>
      <p:pic>
        <p:nvPicPr>
          <p:cNvPr id="3" name="Picture 2" descr="Screen Shot 2013-11-26 at 9.17.1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100" y="4568331"/>
            <a:ext cx="4521200" cy="1607538"/>
          </a:xfrm>
          <a:prstGeom prst="rect">
            <a:avLst/>
          </a:prstGeom>
          <a:ln>
            <a:solidFill>
              <a:srgbClr val="4F81BD"/>
            </a:solidFill>
          </a:ln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5575300" y="5359400"/>
            <a:ext cx="1003300" cy="254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1634064" y="4502944"/>
            <a:ext cx="3757359" cy="966521"/>
            <a:chOff x="1634064" y="4502944"/>
            <a:chExt cx="3757359" cy="966521"/>
          </a:xfrm>
        </p:grpSpPr>
        <p:sp>
          <p:nvSpPr>
            <p:cNvPr id="29" name="Oval 28"/>
            <p:cNvSpPr/>
            <p:nvPr/>
          </p:nvSpPr>
          <p:spPr>
            <a:xfrm>
              <a:off x="1634064" y="5055001"/>
              <a:ext cx="439959" cy="41446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95492" y="4803403"/>
              <a:ext cx="395931" cy="33294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V="1">
              <a:off x="2074023" y="4687610"/>
              <a:ext cx="1016310" cy="44873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26" idx="1"/>
            </p:cNvCxnSpPr>
            <p:nvPr/>
          </p:nvCxnSpPr>
          <p:spPr>
            <a:xfrm flipH="1" flipV="1">
              <a:off x="3674533" y="4687610"/>
              <a:ext cx="1309357" cy="254293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3090333" y="4502944"/>
              <a:ext cx="65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/>
                  </a:solidFill>
                </a:rPr>
                <a:t>Ethyl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pic>
        <p:nvPicPr>
          <p:cNvPr id="7" name="Picture 6" descr="Screen Shot 2013-11-26 at 9.18.54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563" y="2815731"/>
            <a:ext cx="5233737" cy="1714500"/>
          </a:xfrm>
          <a:prstGeom prst="rect">
            <a:avLst/>
          </a:prstGeom>
        </p:spPr>
      </p:pic>
      <p:pic>
        <p:nvPicPr>
          <p:cNvPr id="8" name="Picture 7" descr="Screen Shot 2013-11-26 at 9.21.06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900" y="0"/>
            <a:ext cx="3962399" cy="3048000"/>
          </a:xfrm>
          <a:prstGeom prst="rect">
            <a:avLst/>
          </a:prstGeom>
        </p:spPr>
      </p:pic>
      <p:pic>
        <p:nvPicPr>
          <p:cNvPr id="9" name="Picture 8" descr="Screen Shot 2013-11-26 at 9.23.02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600"/>
            <a:ext cx="4960096" cy="29591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22400" y="3848100"/>
            <a:ext cx="1380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compound 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15200" y="345440"/>
            <a:ext cx="16072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 = 100 </a:t>
            </a:r>
            <a:r>
              <a:rPr lang="en-US" sz="1600" dirty="0" err="1" smtClean="0">
                <a:solidFill>
                  <a:srgbClr val="FF0000"/>
                </a:solidFill>
              </a:rPr>
              <a:t>amu</a:t>
            </a:r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C</a:t>
            </a:r>
            <a:r>
              <a:rPr lang="en-US" sz="1600" baseline="-25000" dirty="0" smtClean="0">
                <a:solidFill>
                  <a:srgbClr val="FF0000"/>
                </a:solidFill>
              </a:rPr>
              <a:t>7</a:t>
            </a:r>
            <a:r>
              <a:rPr lang="en-US" sz="1600" dirty="0" smtClean="0">
                <a:solidFill>
                  <a:srgbClr val="FF0000"/>
                </a:solidFill>
              </a:rPr>
              <a:t>H</a:t>
            </a:r>
            <a:r>
              <a:rPr lang="en-US" sz="1600" baseline="-25000" dirty="0" smtClean="0">
                <a:solidFill>
                  <a:srgbClr val="FF0000"/>
                </a:solidFill>
              </a:rPr>
              <a:t>16</a:t>
            </a:r>
            <a:r>
              <a:rPr lang="en-US" sz="1600" dirty="0" smtClean="0">
                <a:solidFill>
                  <a:srgbClr val="FF0000"/>
                </a:solidFill>
              </a:rPr>
              <a:t> (IHD = 0)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C</a:t>
            </a:r>
            <a:r>
              <a:rPr lang="en-US" sz="1600" baseline="-25000" dirty="0" smtClean="0">
                <a:solidFill>
                  <a:srgbClr val="FF0000"/>
                </a:solidFill>
              </a:rPr>
              <a:t>6</a:t>
            </a:r>
            <a:r>
              <a:rPr lang="en-US" sz="1600" dirty="0" smtClean="0">
                <a:solidFill>
                  <a:srgbClr val="FF0000"/>
                </a:solidFill>
              </a:rPr>
              <a:t>H</a:t>
            </a:r>
            <a:r>
              <a:rPr lang="en-US" sz="1600" baseline="-25000" dirty="0" smtClean="0">
                <a:solidFill>
                  <a:srgbClr val="FF0000"/>
                </a:solidFill>
              </a:rPr>
              <a:t>12</a:t>
            </a:r>
            <a:r>
              <a:rPr lang="en-US" sz="1600" dirty="0" smtClean="0">
                <a:solidFill>
                  <a:srgbClr val="FF0000"/>
                </a:solidFill>
              </a:rPr>
              <a:t>O (IHD = 1)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C</a:t>
            </a:r>
            <a:r>
              <a:rPr lang="en-US" sz="1600" baseline="-25000" dirty="0" smtClean="0">
                <a:solidFill>
                  <a:srgbClr val="FF0000"/>
                </a:solidFill>
              </a:rPr>
              <a:t>5</a:t>
            </a:r>
            <a:r>
              <a:rPr lang="en-US" sz="1600" dirty="0" smtClean="0">
                <a:solidFill>
                  <a:srgbClr val="FF0000"/>
                </a:solidFill>
              </a:rPr>
              <a:t>H</a:t>
            </a:r>
            <a:r>
              <a:rPr lang="en-US" sz="1600" baseline="-25000" dirty="0" smtClean="0">
                <a:solidFill>
                  <a:srgbClr val="FF0000"/>
                </a:solidFill>
              </a:rPr>
              <a:t>8</a:t>
            </a:r>
            <a:r>
              <a:rPr lang="en-US" sz="1600" dirty="0" smtClean="0">
                <a:solidFill>
                  <a:srgbClr val="FF0000"/>
                </a:solidFill>
              </a:rPr>
              <a:t>O</a:t>
            </a:r>
            <a:r>
              <a:rPr lang="en-US" sz="1600" baseline="-25000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>
                <a:solidFill>
                  <a:srgbClr val="FF0000"/>
                </a:solidFill>
              </a:rPr>
              <a:t> (IHD = 2)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C</a:t>
            </a:r>
            <a:r>
              <a:rPr lang="en-US" sz="1600" baseline="-25000" dirty="0" smtClean="0">
                <a:solidFill>
                  <a:srgbClr val="FF0000"/>
                </a:solidFill>
              </a:rPr>
              <a:t>5</a:t>
            </a:r>
            <a:r>
              <a:rPr lang="en-US" sz="1600" dirty="0" smtClean="0">
                <a:solidFill>
                  <a:srgbClr val="FF0000"/>
                </a:solidFill>
              </a:rPr>
              <a:t>H</a:t>
            </a:r>
            <a:r>
              <a:rPr lang="en-US" sz="1600" baseline="-25000" dirty="0" smtClean="0">
                <a:solidFill>
                  <a:srgbClr val="FF0000"/>
                </a:solidFill>
              </a:rPr>
              <a:t>12</a:t>
            </a:r>
            <a:r>
              <a:rPr lang="en-US" sz="1600" dirty="0" smtClean="0">
                <a:solidFill>
                  <a:srgbClr val="FF0000"/>
                </a:solidFill>
              </a:rPr>
              <a:t>N</a:t>
            </a:r>
            <a:r>
              <a:rPr lang="en-US" sz="1600" baseline="-25000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>
                <a:solidFill>
                  <a:srgbClr val="FF0000"/>
                </a:solidFill>
              </a:rPr>
              <a:t> (IHD = 1)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3885" y="1899189"/>
            <a:ext cx="95400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1710 cm</a:t>
            </a:r>
            <a:r>
              <a:rPr lang="en-US" sz="1400" baseline="30000" dirty="0" smtClean="0">
                <a:solidFill>
                  <a:srgbClr val="FF0000"/>
                </a:solidFill>
              </a:rPr>
              <a:t>-1</a:t>
            </a:r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1400" dirty="0" smtClean="0">
                <a:solidFill>
                  <a:srgbClr val="FF0000"/>
                </a:solidFill>
              </a:rPr>
              <a:t>C=O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(aldehyde, 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ketone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or acid)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00070" y="3285719"/>
            <a:ext cx="13752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215 ppm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C=O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(aldehyde, 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ketone)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5136346"/>
            <a:ext cx="1202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nothing 9-13 ppm (so no aldehyde or acid)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851025" y="5613400"/>
            <a:ext cx="0" cy="241300"/>
          </a:xfrm>
          <a:prstGeom prst="straightConnector1">
            <a:avLst/>
          </a:prstGeom>
          <a:ln w="6350" cmpd="sng">
            <a:solidFill>
              <a:schemeClr val="accent2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1218980" y="5055001"/>
            <a:ext cx="3499070" cy="806843"/>
            <a:chOff x="1634064" y="5055001"/>
            <a:chExt cx="3499070" cy="806843"/>
          </a:xfrm>
        </p:grpSpPr>
        <p:sp>
          <p:nvSpPr>
            <p:cNvPr id="48" name="Oval 47"/>
            <p:cNvSpPr/>
            <p:nvPr/>
          </p:nvSpPr>
          <p:spPr>
            <a:xfrm>
              <a:off x="1634064" y="5055001"/>
              <a:ext cx="439959" cy="414464"/>
            </a:xfrm>
            <a:prstGeom prst="ellipse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4879134" y="5302935"/>
              <a:ext cx="254000" cy="499474"/>
            </a:xfrm>
            <a:prstGeom prst="ellipse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2014821" y="5424215"/>
              <a:ext cx="1314913" cy="265385"/>
            </a:xfrm>
            <a:prstGeom prst="straightConnector1">
              <a:avLst/>
            </a:prstGeom>
            <a:ln>
              <a:solidFill>
                <a:schemeClr val="accent3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flipH="1">
              <a:off x="4158849" y="5591781"/>
              <a:ext cx="720286" cy="97819"/>
            </a:xfrm>
            <a:prstGeom prst="straightConnector1">
              <a:avLst/>
            </a:prstGeom>
            <a:ln>
              <a:solidFill>
                <a:schemeClr val="accent3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3218466" y="5492512"/>
              <a:ext cx="1057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3"/>
                  </a:solidFill>
                </a:rPr>
                <a:t>Isopropyl</a:t>
              </a:r>
              <a:endParaRPr lang="en-US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153885" y="5046702"/>
            <a:ext cx="9930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  1    2(q)</a:t>
            </a:r>
          </a:p>
          <a:p>
            <a:r>
              <a:rPr lang="en-US" sz="1200" dirty="0" smtClean="0">
                <a:solidFill>
                  <a:schemeClr val="accent2"/>
                </a:solidFill>
              </a:rPr>
              <a:t>(quint)</a:t>
            </a:r>
            <a:endParaRPr lang="en-US" sz="1200" dirty="0">
              <a:solidFill>
                <a:schemeClr val="accent2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743450" y="5600700"/>
            <a:ext cx="0" cy="241300"/>
          </a:xfrm>
          <a:prstGeom prst="straightConnector1">
            <a:avLst/>
          </a:prstGeom>
          <a:ln w="6350" cmpd="sng">
            <a:solidFill>
              <a:schemeClr val="accent2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743450" y="5372100"/>
            <a:ext cx="0" cy="241300"/>
          </a:xfrm>
          <a:prstGeom prst="straightConnector1">
            <a:avLst/>
          </a:prstGeom>
          <a:ln w="6350" cmpd="sng">
            <a:solidFill>
              <a:schemeClr val="accent2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743450" y="5149045"/>
            <a:ext cx="0" cy="241300"/>
          </a:xfrm>
          <a:prstGeom prst="straightConnector1">
            <a:avLst/>
          </a:prstGeom>
          <a:ln w="6350" cmpd="sng">
            <a:solidFill>
              <a:schemeClr val="accent2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744508" y="4920444"/>
            <a:ext cx="0" cy="241300"/>
          </a:xfrm>
          <a:prstGeom prst="straightConnector1">
            <a:avLst/>
          </a:prstGeom>
          <a:ln w="6350" cmpd="sng">
            <a:solidFill>
              <a:schemeClr val="accent2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740275" y="4687610"/>
            <a:ext cx="0" cy="241300"/>
          </a:xfrm>
          <a:prstGeom prst="straightConnector1">
            <a:avLst/>
          </a:prstGeom>
          <a:ln w="6350" cmpd="sng">
            <a:solidFill>
              <a:schemeClr val="accent2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60806" y="431827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9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4718050" y="5161744"/>
            <a:ext cx="412750" cy="0"/>
          </a:xfrm>
          <a:prstGeom prst="straightConnector1">
            <a:avLst/>
          </a:prstGeom>
          <a:ln w="6350" cmpd="sng">
            <a:solidFill>
              <a:schemeClr val="accent2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86059" y="5302934"/>
            <a:ext cx="365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accent2"/>
                </a:solidFill>
              </a:rPr>
              <a:t>6</a:t>
            </a:r>
          </a:p>
          <a:p>
            <a:pPr algn="r"/>
            <a:r>
              <a:rPr lang="en-US" sz="1200" dirty="0" smtClean="0">
                <a:solidFill>
                  <a:schemeClr val="accent2"/>
                </a:solidFill>
              </a:rPr>
              <a:t>(d)</a:t>
            </a:r>
            <a:endParaRPr lang="en-US" sz="1200" dirty="0">
              <a:solidFill>
                <a:schemeClr val="accent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83890" y="4803403"/>
            <a:ext cx="4075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2"/>
                </a:solidFill>
              </a:rPr>
              <a:t>3(t)</a:t>
            </a:r>
            <a:endParaRPr lang="en-US" sz="1200" dirty="0">
              <a:solidFill>
                <a:schemeClr val="accent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315200" y="863600"/>
            <a:ext cx="160723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153885" y="4530231"/>
            <a:ext cx="1211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1:6:10:15:10:6:1</a:t>
            </a:r>
          </a:p>
          <a:p>
            <a:r>
              <a:rPr lang="en-US" sz="1200" dirty="0" smtClean="0"/>
              <a:t>septet?</a:t>
            </a:r>
            <a:endParaRPr lang="en-US" sz="1200" dirty="0"/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60806" y="16415"/>
            <a:ext cx="1726675" cy="15071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57" name="TextBox 56"/>
          <p:cNvSpPr txBox="1"/>
          <p:nvPr/>
        </p:nvSpPr>
        <p:spPr>
          <a:xfrm>
            <a:off x="5391423" y="3201769"/>
            <a:ext cx="18899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5 different C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environments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(one 4°, one double)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154384" y="3074769"/>
            <a:ext cx="703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CDCl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493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  <p:bldP spid="12" grpId="0"/>
      <p:bldP spid="15" grpId="0"/>
      <p:bldP spid="21" grpId="0"/>
      <p:bldP spid="25" grpId="0"/>
      <p:bldP spid="26" grpId="0"/>
      <p:bldP spid="28" grpId="0" animBg="1"/>
      <p:bldP spid="55" grpId="0"/>
      <p:bldP spid="57" grpId="0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Screen Shot 2013-11-26 at 8.44.4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74060"/>
            <a:ext cx="7988300" cy="2166353"/>
          </a:xfrm>
          <a:prstGeom prst="rect">
            <a:avLst/>
          </a:prstGeom>
        </p:spPr>
      </p:pic>
      <p:pic>
        <p:nvPicPr>
          <p:cNvPr id="2" name="Picture 1" descr="Screen Shot 2013-11-26 at 8.34.1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654" y="0"/>
            <a:ext cx="4406346" cy="2959100"/>
          </a:xfrm>
          <a:prstGeom prst="rect">
            <a:avLst/>
          </a:prstGeom>
        </p:spPr>
      </p:pic>
      <p:pic>
        <p:nvPicPr>
          <p:cNvPr id="4" name="Picture 3" descr="Screen Shot 2013-11-26 at 8.36.13 PM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52" r="6403"/>
          <a:stretch/>
        </p:blipFill>
        <p:spPr>
          <a:xfrm>
            <a:off x="5080000" y="2959100"/>
            <a:ext cx="4064000" cy="1447800"/>
          </a:xfrm>
          <a:prstGeom prst="rect">
            <a:avLst/>
          </a:prstGeom>
        </p:spPr>
      </p:pic>
      <p:pic>
        <p:nvPicPr>
          <p:cNvPr id="5" name="Picture 4" descr="Screen Shot 2013-11-26 at 8.38.28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657" y="4406900"/>
            <a:ext cx="2500343" cy="1587499"/>
          </a:xfrm>
          <a:prstGeom prst="rect">
            <a:avLst/>
          </a:prstGeom>
          <a:ln>
            <a:solidFill>
              <a:srgbClr val="4F81BD"/>
            </a:solidFill>
          </a:ln>
        </p:spPr>
      </p:pic>
      <p:cxnSp>
        <p:nvCxnSpPr>
          <p:cNvPr id="7" name="Straight Arrow Connector 6"/>
          <p:cNvCxnSpPr/>
          <p:nvPr/>
        </p:nvCxnSpPr>
        <p:spPr>
          <a:xfrm>
            <a:off x="6673850" y="4197350"/>
            <a:ext cx="539750" cy="850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Screen Shot 2013-11-26 at 8.41.10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700"/>
            <a:ext cx="4610100" cy="2819400"/>
          </a:xfrm>
          <a:prstGeom prst="rect">
            <a:avLst/>
          </a:prstGeom>
        </p:spPr>
      </p:pic>
      <p:pic>
        <p:nvPicPr>
          <p:cNvPr id="9" name="Picture 8" descr="Screen Shot 2013-11-26 at 8.42.28 P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" y="1689100"/>
            <a:ext cx="1741416" cy="2159000"/>
          </a:xfrm>
          <a:prstGeom prst="rect">
            <a:avLst/>
          </a:prstGeom>
          <a:ln>
            <a:solidFill>
              <a:srgbClr val="4F81BD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1439336" y="3624054"/>
            <a:ext cx="66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2800 cm-</a:t>
            </a:r>
            <a:r>
              <a:rPr lang="en-US" sz="900" baseline="30000" dirty="0" smtClean="0"/>
              <a:t>1</a:t>
            </a:r>
            <a:endParaRPr lang="en-US" sz="900" baseline="30000" dirty="0"/>
          </a:p>
        </p:txBody>
      </p:sp>
      <p:sp>
        <p:nvSpPr>
          <p:cNvPr id="11" name="TextBox 10"/>
          <p:cNvSpPr txBox="1"/>
          <p:nvPr/>
        </p:nvSpPr>
        <p:spPr>
          <a:xfrm>
            <a:off x="488132" y="3624054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3200</a:t>
            </a:r>
            <a:endParaRPr lang="en-US" sz="9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117600" y="1117600"/>
            <a:ext cx="8890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Screen Shot 2013-11-26 at 8.47.32 PM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34" y="4574060"/>
            <a:ext cx="3956050" cy="876300"/>
          </a:xfrm>
          <a:prstGeom prst="rect">
            <a:avLst/>
          </a:prstGeom>
          <a:ln>
            <a:solidFill>
              <a:srgbClr val="4F81BD"/>
            </a:solidFill>
          </a:ln>
        </p:spPr>
      </p:pic>
      <p:cxnSp>
        <p:nvCxnSpPr>
          <p:cNvPr id="17" name="Straight Arrow Connector 16"/>
          <p:cNvCxnSpPr/>
          <p:nvPr/>
        </p:nvCxnSpPr>
        <p:spPr>
          <a:xfrm flipV="1">
            <a:off x="2552700" y="5462558"/>
            <a:ext cx="12700" cy="5318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Screen Shot 2013-11-26 at 8.49.34 PM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454" y="5683249"/>
            <a:ext cx="908050" cy="603250"/>
          </a:xfrm>
          <a:prstGeom prst="rect">
            <a:avLst/>
          </a:prstGeom>
          <a:ln>
            <a:solidFill>
              <a:srgbClr val="4F81BD"/>
            </a:solidFill>
          </a:ln>
        </p:spPr>
      </p:pic>
      <p:cxnSp>
        <p:nvCxnSpPr>
          <p:cNvPr id="20" name="Straight Arrow Connector 19"/>
          <p:cNvCxnSpPr/>
          <p:nvPr/>
        </p:nvCxnSpPr>
        <p:spPr>
          <a:xfrm flipV="1">
            <a:off x="596900" y="5994399"/>
            <a:ext cx="319554" cy="1016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Screen Shot 2013-11-26 at 8.51.21 PM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737099"/>
            <a:ext cx="889000" cy="1549400"/>
          </a:xfrm>
          <a:prstGeom prst="rect">
            <a:avLst/>
          </a:prstGeom>
          <a:ln>
            <a:solidFill>
              <a:srgbClr val="4F81BD"/>
            </a:solidFill>
          </a:ln>
        </p:spPr>
      </p:pic>
      <p:cxnSp>
        <p:nvCxnSpPr>
          <p:cNvPr id="23" name="Straight Arrow Connector 22"/>
          <p:cNvCxnSpPr>
            <a:endCxn id="21" idx="1"/>
          </p:cNvCxnSpPr>
          <p:nvPr/>
        </p:nvCxnSpPr>
        <p:spPr>
          <a:xfrm flipV="1">
            <a:off x="5168900" y="5511799"/>
            <a:ext cx="165100" cy="762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667000" y="3624054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compound B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17931" y="532824"/>
            <a:ext cx="15205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accent1"/>
                </a:solidFill>
              </a:rPr>
              <a:t>M = 162 </a:t>
            </a:r>
            <a:r>
              <a:rPr lang="en-US" sz="1400" dirty="0" err="1" smtClean="0">
                <a:solidFill>
                  <a:schemeClr val="accent1"/>
                </a:solidFill>
              </a:rPr>
              <a:t>amu</a:t>
            </a:r>
            <a:endParaRPr lang="en-US" sz="1400" dirty="0" smtClean="0">
              <a:solidFill>
                <a:schemeClr val="accent1"/>
              </a:solidFill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</a:rPr>
              <a:t>C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12</a:t>
            </a:r>
            <a:r>
              <a:rPr lang="en-US" sz="1400" dirty="0" smtClean="0">
                <a:solidFill>
                  <a:schemeClr val="accent1"/>
                </a:solidFill>
              </a:rPr>
              <a:t>H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18</a:t>
            </a:r>
            <a:r>
              <a:rPr lang="en-US" sz="1400" dirty="0" smtClean="0">
                <a:solidFill>
                  <a:schemeClr val="accent1"/>
                </a:solidFill>
              </a:rPr>
              <a:t> (IHD = 4)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</a:rPr>
              <a:t>C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11</a:t>
            </a:r>
            <a:r>
              <a:rPr lang="en-US" sz="1400" dirty="0" smtClean="0">
                <a:solidFill>
                  <a:schemeClr val="accent1"/>
                </a:solidFill>
              </a:rPr>
              <a:t>H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14</a:t>
            </a:r>
            <a:r>
              <a:rPr lang="en-US" sz="1400" dirty="0" smtClean="0">
                <a:solidFill>
                  <a:schemeClr val="accent1"/>
                </a:solidFill>
              </a:rPr>
              <a:t>O (IHD = 5)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</a:rPr>
              <a:t>C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10</a:t>
            </a:r>
            <a:r>
              <a:rPr lang="en-US" sz="1400" dirty="0" smtClean="0">
                <a:solidFill>
                  <a:schemeClr val="accent1"/>
                </a:solidFill>
              </a:rPr>
              <a:t>H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10</a:t>
            </a:r>
            <a:r>
              <a:rPr lang="en-US" sz="1400" dirty="0" smtClean="0">
                <a:solidFill>
                  <a:schemeClr val="accent1"/>
                </a:solidFill>
              </a:rPr>
              <a:t>O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2</a:t>
            </a:r>
            <a:r>
              <a:rPr lang="en-US" sz="1400" dirty="0" smtClean="0">
                <a:solidFill>
                  <a:schemeClr val="accent1"/>
                </a:solidFill>
              </a:rPr>
              <a:t> (IHD = 6)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</a:rPr>
              <a:t>C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10</a:t>
            </a:r>
            <a:r>
              <a:rPr lang="en-US" sz="1400" dirty="0" smtClean="0">
                <a:solidFill>
                  <a:schemeClr val="accent1"/>
                </a:solidFill>
              </a:rPr>
              <a:t>H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14</a:t>
            </a:r>
            <a:r>
              <a:rPr lang="en-US" sz="1400" dirty="0" smtClean="0">
                <a:solidFill>
                  <a:schemeClr val="accent1"/>
                </a:solidFill>
              </a:rPr>
              <a:t>N</a:t>
            </a:r>
            <a:r>
              <a:rPr lang="en-US" sz="1400" baseline="-25000" dirty="0" smtClean="0">
                <a:solidFill>
                  <a:schemeClr val="accent1"/>
                </a:solidFill>
              </a:rPr>
              <a:t>2</a:t>
            </a:r>
            <a:r>
              <a:rPr lang="en-US" sz="1400" dirty="0" smtClean="0">
                <a:solidFill>
                  <a:schemeClr val="accent1"/>
                </a:solidFill>
              </a:rPr>
              <a:t> (IHD = 5)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6454" y="4297061"/>
            <a:ext cx="3493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2          1                                             2                               1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75169" y="5717400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1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99569" y="4909750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3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39" y="5450360"/>
            <a:ext cx="10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aldehyde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21185" y="5532734"/>
            <a:ext cx="14318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6 H in aromatic (+ alkene?) regio</a:t>
            </a:r>
            <a:r>
              <a:rPr lang="en-US" sz="1400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99569" y="5141431"/>
            <a:ext cx="9822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methoxy</a:t>
            </a:r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1400" dirty="0" smtClean="0">
                <a:solidFill>
                  <a:srgbClr val="FF0000"/>
                </a:solidFill>
              </a:rPr>
              <a:t>(singlet, </a:t>
            </a:r>
            <a:r>
              <a:rPr lang="en-US" sz="1400" dirty="0" err="1" smtClean="0">
                <a:solidFill>
                  <a:srgbClr val="FF0000"/>
                </a:solidFill>
              </a:rPr>
              <a:t>integr</a:t>
            </a:r>
            <a:r>
              <a:rPr lang="en-US" sz="1400" dirty="0" smtClean="0">
                <a:solidFill>
                  <a:srgbClr val="FF0000"/>
                </a:solidFill>
              </a:rPr>
              <a:t>.=3 &amp; </a:t>
            </a:r>
            <a:r>
              <a:rPr lang="en-US" sz="1400" dirty="0" err="1" smtClean="0">
                <a:solidFill>
                  <a:srgbClr val="FF0000"/>
                </a:solidFill>
              </a:rPr>
              <a:t>δ</a:t>
            </a:r>
            <a:r>
              <a:rPr lang="en-US" sz="1400" dirty="0" smtClean="0">
                <a:solidFill>
                  <a:srgbClr val="FF0000"/>
                </a:solidFill>
              </a:rPr>
              <a:t> = 3.8)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83254" y="2761377"/>
            <a:ext cx="32904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accent4"/>
                </a:solidFill>
              </a:rPr>
              <a:t>para-disubst</a:t>
            </a:r>
            <a:r>
              <a:rPr lang="en-US" sz="1400" dirty="0" smtClean="0">
                <a:solidFill>
                  <a:schemeClr val="accent4"/>
                </a:solidFill>
              </a:rPr>
              <a:t>. benzene:</a:t>
            </a:r>
          </a:p>
          <a:p>
            <a:pPr marL="285750" indent="-285750">
              <a:buFont typeface="Arial"/>
              <a:buChar char="•"/>
            </a:pPr>
            <a:r>
              <a:rPr lang="en-US" sz="1400" baseline="30000" dirty="0" smtClean="0">
                <a:solidFill>
                  <a:schemeClr val="accent4"/>
                </a:solidFill>
              </a:rPr>
              <a:t>1</a:t>
            </a:r>
            <a:r>
              <a:rPr lang="en-US" sz="1400" dirty="0" smtClean="0">
                <a:solidFill>
                  <a:schemeClr val="accent4"/>
                </a:solidFill>
              </a:rPr>
              <a:t>H doublets 7.5 and 6.9 ppm</a:t>
            </a:r>
          </a:p>
          <a:p>
            <a:pPr marL="285750" indent="-285750">
              <a:buFont typeface="Arial"/>
              <a:buChar char="•"/>
            </a:pPr>
            <a:r>
              <a:rPr lang="en-US" sz="1400" baseline="30000" dirty="0" smtClean="0">
                <a:solidFill>
                  <a:schemeClr val="accent4"/>
                </a:solidFill>
              </a:rPr>
              <a:t>13</a:t>
            </a:r>
            <a:r>
              <a:rPr lang="en-US" sz="1400" dirty="0" smtClean="0">
                <a:solidFill>
                  <a:schemeClr val="accent4"/>
                </a:solidFill>
              </a:rPr>
              <a:t>C double height </a:t>
            </a:r>
            <a:r>
              <a:rPr lang="en-US" sz="1400" dirty="0" err="1" smtClean="0">
                <a:solidFill>
                  <a:schemeClr val="accent4"/>
                </a:solidFill>
              </a:rPr>
              <a:t>pks</a:t>
            </a:r>
            <a:r>
              <a:rPr lang="en-US" sz="1400" dirty="0" smtClean="0">
                <a:solidFill>
                  <a:schemeClr val="accent4"/>
                </a:solidFill>
              </a:rPr>
              <a:t> 130 &amp; 114 ppm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>
                <a:solidFill>
                  <a:schemeClr val="accent4"/>
                </a:solidFill>
              </a:rPr>
              <a:t>strong IR ≈ 825 cm</a:t>
            </a:r>
            <a:r>
              <a:rPr lang="en-US" sz="1400" baseline="30000" dirty="0" smtClean="0">
                <a:solidFill>
                  <a:schemeClr val="accent4"/>
                </a:solidFill>
              </a:rPr>
              <a:t>-1</a:t>
            </a:r>
            <a:r>
              <a:rPr lang="en-US" sz="1400" dirty="0" smtClean="0">
                <a:solidFill>
                  <a:schemeClr val="accent4"/>
                </a:solidFill>
              </a:rPr>
              <a:t> (and not 700-800)</a:t>
            </a:r>
            <a:endParaRPr lang="en-US" sz="1400" dirty="0">
              <a:solidFill>
                <a:schemeClr val="accent4"/>
              </a:solidFill>
            </a:endParaRPr>
          </a:p>
        </p:txBody>
      </p:sp>
      <p:sp>
        <p:nvSpPr>
          <p:cNvPr id="28" name="5-Point Star 27"/>
          <p:cNvSpPr/>
          <p:nvPr/>
        </p:nvSpPr>
        <p:spPr>
          <a:xfrm>
            <a:off x="916454" y="4737099"/>
            <a:ext cx="158715" cy="172651"/>
          </a:xfrm>
          <a:prstGeom prst="star5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5-Point Star 29"/>
          <p:cNvSpPr/>
          <p:nvPr/>
        </p:nvSpPr>
        <p:spPr>
          <a:xfrm>
            <a:off x="2872254" y="4716847"/>
            <a:ext cx="158715" cy="172651"/>
          </a:xfrm>
          <a:prstGeom prst="star5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5-Point Star 30"/>
          <p:cNvSpPr/>
          <p:nvPr/>
        </p:nvSpPr>
        <p:spPr>
          <a:xfrm>
            <a:off x="6515135" y="2903150"/>
            <a:ext cx="158715" cy="172651"/>
          </a:xfrm>
          <a:prstGeom prst="star5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5-Point Star 31"/>
          <p:cNvSpPr/>
          <p:nvPr/>
        </p:nvSpPr>
        <p:spPr>
          <a:xfrm>
            <a:off x="6997735" y="2959100"/>
            <a:ext cx="158715" cy="172651"/>
          </a:xfrm>
          <a:prstGeom prst="star5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5-Point Star 32"/>
          <p:cNvSpPr/>
          <p:nvPr/>
        </p:nvSpPr>
        <p:spPr>
          <a:xfrm>
            <a:off x="3852569" y="1620451"/>
            <a:ext cx="158715" cy="172651"/>
          </a:xfrm>
          <a:prstGeom prst="star5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1314452" y="4099123"/>
            <a:ext cx="3638548" cy="911797"/>
            <a:chOff x="1314452" y="4099123"/>
            <a:chExt cx="3638548" cy="911797"/>
          </a:xfrm>
        </p:grpSpPr>
        <p:sp>
          <p:nvSpPr>
            <p:cNvPr id="35" name="TextBox 34"/>
            <p:cNvSpPr txBox="1"/>
            <p:nvPr/>
          </p:nvSpPr>
          <p:spPr>
            <a:xfrm>
              <a:off x="1550916" y="4099123"/>
              <a:ext cx="3402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008000"/>
                  </a:solidFill>
                </a:rPr>
                <a:t>large coupling suggests trans-alkene</a:t>
              </a:r>
              <a:endParaRPr lang="en-US" sz="1400" dirty="0">
                <a:solidFill>
                  <a:srgbClr val="008000"/>
                </a:solidFill>
              </a:endParaRPr>
            </a:p>
          </p:txBody>
        </p:sp>
        <p:sp>
          <p:nvSpPr>
            <p:cNvPr id="36" name="Right Bracket 35"/>
            <p:cNvSpPr/>
            <p:nvPr/>
          </p:nvSpPr>
          <p:spPr>
            <a:xfrm rot="16200000">
              <a:off x="1353153" y="4773066"/>
              <a:ext cx="75755" cy="153158"/>
            </a:xfrm>
            <a:prstGeom prst="rightBracket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ight Bracket 36"/>
            <p:cNvSpPr/>
            <p:nvPr/>
          </p:nvSpPr>
          <p:spPr>
            <a:xfrm rot="16200000">
              <a:off x="4131281" y="4781943"/>
              <a:ext cx="75755" cy="153158"/>
            </a:xfrm>
            <a:prstGeom prst="rightBracket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ight Bracket 38"/>
            <p:cNvSpPr/>
            <p:nvPr/>
          </p:nvSpPr>
          <p:spPr>
            <a:xfrm rot="16200000">
              <a:off x="4207102" y="4896464"/>
              <a:ext cx="75755" cy="153158"/>
            </a:xfrm>
            <a:prstGeom prst="rightBracket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3952875" y="4371975"/>
              <a:ext cx="187325" cy="409575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H="1">
              <a:off x="1387475" y="4371975"/>
              <a:ext cx="747641" cy="409575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5302783" y="1193800"/>
            <a:ext cx="3806632" cy="829052"/>
            <a:chOff x="5302783" y="1193800"/>
            <a:chExt cx="3806632" cy="829052"/>
          </a:xfrm>
        </p:grpSpPr>
        <p:sp>
          <p:nvSpPr>
            <p:cNvPr id="46" name="Rectangle 45"/>
            <p:cNvSpPr/>
            <p:nvPr/>
          </p:nvSpPr>
          <p:spPr>
            <a:xfrm>
              <a:off x="7502185" y="1193800"/>
              <a:ext cx="1607230" cy="3048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302783" y="1715075"/>
              <a:ext cx="21886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-OCH</a:t>
              </a:r>
              <a:r>
                <a:rPr lang="en-US" sz="1400" baseline="-25000" dirty="0" smtClean="0">
                  <a:solidFill>
                    <a:srgbClr val="FF0000"/>
                  </a:solidFill>
                </a:rPr>
                <a:t>3</a:t>
              </a:r>
              <a:r>
                <a:rPr lang="en-US" sz="1400" dirty="0" smtClean="0">
                  <a:solidFill>
                    <a:srgbClr val="FF0000"/>
                  </a:solidFill>
                </a:rPr>
                <a:t> &amp; -CHO require 2 O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V="1">
              <a:off x="7213600" y="1498600"/>
              <a:ext cx="404331" cy="29450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64164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/>
      <p:bldP spid="22" grpId="0"/>
      <p:bldP spid="24" grpId="0"/>
      <p:bldP spid="6" grpId="0"/>
      <p:bldP spid="26" grpId="0"/>
      <p:bldP spid="27" grpId="0"/>
      <p:bldP spid="16" grpId="0"/>
      <p:bldP spid="28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3-11-26 at 8.44.4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74060"/>
            <a:ext cx="7988300" cy="2166353"/>
          </a:xfrm>
          <a:prstGeom prst="rect">
            <a:avLst/>
          </a:prstGeom>
        </p:spPr>
      </p:pic>
      <p:pic>
        <p:nvPicPr>
          <p:cNvPr id="4" name="Picture 3" descr="Screen Shot 2013-11-26 at 8.47.3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34" y="4574060"/>
            <a:ext cx="3956050" cy="876300"/>
          </a:xfrm>
          <a:prstGeom prst="rect">
            <a:avLst/>
          </a:prstGeom>
          <a:ln>
            <a:solidFill>
              <a:srgbClr val="4F81BD"/>
            </a:solidFill>
          </a:ln>
        </p:spPr>
      </p:pic>
      <p:cxnSp>
        <p:nvCxnSpPr>
          <p:cNvPr id="5" name="Straight Arrow Connector 4"/>
          <p:cNvCxnSpPr/>
          <p:nvPr/>
        </p:nvCxnSpPr>
        <p:spPr>
          <a:xfrm flipV="1">
            <a:off x="2552700" y="5462558"/>
            <a:ext cx="12700" cy="5318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Screen Shot 2013-11-26 at 8.49.34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454" y="5683249"/>
            <a:ext cx="908050" cy="603250"/>
          </a:xfrm>
          <a:prstGeom prst="rect">
            <a:avLst/>
          </a:prstGeom>
          <a:ln>
            <a:solidFill>
              <a:srgbClr val="4F81BD"/>
            </a:solidFill>
          </a:ln>
        </p:spPr>
      </p:pic>
      <p:cxnSp>
        <p:nvCxnSpPr>
          <p:cNvPr id="7" name="Straight Arrow Connector 6"/>
          <p:cNvCxnSpPr/>
          <p:nvPr/>
        </p:nvCxnSpPr>
        <p:spPr>
          <a:xfrm flipV="1">
            <a:off x="596900" y="5994399"/>
            <a:ext cx="319554" cy="1016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Screen Shot 2013-11-26 at 8.51.21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737099"/>
            <a:ext cx="889000" cy="1549400"/>
          </a:xfrm>
          <a:prstGeom prst="rect">
            <a:avLst/>
          </a:prstGeom>
          <a:ln>
            <a:solidFill>
              <a:srgbClr val="4F81BD"/>
            </a:solidFill>
          </a:ln>
        </p:spPr>
      </p:pic>
      <p:cxnSp>
        <p:nvCxnSpPr>
          <p:cNvPr id="9" name="Straight Arrow Connector 8"/>
          <p:cNvCxnSpPr>
            <a:endCxn id="8" idx="1"/>
          </p:cNvCxnSpPr>
          <p:nvPr/>
        </p:nvCxnSpPr>
        <p:spPr>
          <a:xfrm flipV="1">
            <a:off x="5168900" y="5511799"/>
            <a:ext cx="165100" cy="762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16454" y="4297061"/>
            <a:ext cx="3493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2          1                                             2                               1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5169" y="5717400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1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9569" y="4909750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3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" y="164068"/>
            <a:ext cx="86402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 possible structures (</a:t>
            </a:r>
            <a:r>
              <a:rPr lang="en-US" i="1" dirty="0" smtClean="0"/>
              <a:t>trans</a:t>
            </a:r>
            <a:r>
              <a:rPr lang="en-US" dirty="0" smtClean="0"/>
              <a:t>-alkene + aldehyde + </a:t>
            </a:r>
            <a:r>
              <a:rPr lang="en-US" dirty="0" err="1" smtClean="0"/>
              <a:t>methoxy</a:t>
            </a:r>
            <a:r>
              <a:rPr lang="en-US" dirty="0" smtClean="0"/>
              <a:t> + </a:t>
            </a:r>
            <a:r>
              <a:rPr lang="en-US" i="1" dirty="0" err="1" smtClean="0"/>
              <a:t>para</a:t>
            </a:r>
            <a:r>
              <a:rPr lang="en-US" dirty="0" err="1" smtClean="0"/>
              <a:t>-disubstituted</a:t>
            </a:r>
            <a:r>
              <a:rPr lang="en-US" dirty="0" smtClean="0"/>
              <a:t> benzene</a:t>
            </a:r>
          </a:p>
          <a:p>
            <a:r>
              <a:rPr lang="en-US" dirty="0" smtClean="0"/>
              <a:t>(and NMR coupling and shift predictions; shift predictions based on handout from 18 Nov)</a:t>
            </a:r>
            <a:endParaRPr lang="en-US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2600" y="1028700"/>
            <a:ext cx="2946400" cy="14478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34000" y="1028700"/>
            <a:ext cx="2882900" cy="14478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8884" y="863600"/>
            <a:ext cx="3429000" cy="16129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40300" y="927100"/>
            <a:ext cx="3289300" cy="1549400"/>
          </a:xfrm>
          <a:prstGeom prst="rect">
            <a:avLst/>
          </a:prstGeom>
          <a:solidFill>
            <a:srgbClr val="FFFFFF"/>
          </a:solidFill>
        </p:spPr>
      </p:pic>
      <p:grpSp>
        <p:nvGrpSpPr>
          <p:cNvPr id="35" name="Group 34"/>
          <p:cNvGrpSpPr/>
          <p:nvPr/>
        </p:nvGrpSpPr>
        <p:grpSpPr>
          <a:xfrm>
            <a:off x="1075169" y="1536700"/>
            <a:ext cx="4093731" cy="4749799"/>
            <a:chOff x="1075169" y="1536700"/>
            <a:chExt cx="4093731" cy="4749799"/>
          </a:xfrm>
        </p:grpSpPr>
        <p:sp>
          <p:nvSpPr>
            <p:cNvPr id="30" name="Oval 29"/>
            <p:cNvSpPr/>
            <p:nvPr/>
          </p:nvSpPr>
          <p:spPr>
            <a:xfrm>
              <a:off x="1075169" y="5683249"/>
              <a:ext cx="588531" cy="603250"/>
            </a:xfrm>
            <a:prstGeom prst="ellips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Arrow Connector 31"/>
            <p:cNvCxnSpPr>
              <a:stCxn id="30" idx="0"/>
            </p:cNvCxnSpPr>
            <p:nvPr/>
          </p:nvCxnSpPr>
          <p:spPr>
            <a:xfrm flipV="1">
              <a:off x="1369435" y="1536700"/>
              <a:ext cx="2173865" cy="4146549"/>
            </a:xfrm>
            <a:prstGeom prst="straightConnector1">
              <a:avLst/>
            </a:prstGeom>
            <a:ln>
              <a:solidFill>
                <a:srgbClr val="008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30" idx="7"/>
            </p:cNvCxnSpPr>
            <p:nvPr/>
          </p:nvCxnSpPr>
          <p:spPr>
            <a:xfrm flipV="1">
              <a:off x="1577512" y="2120900"/>
              <a:ext cx="3591388" cy="3650693"/>
            </a:xfrm>
            <a:prstGeom prst="straightConnector1">
              <a:avLst/>
            </a:prstGeom>
            <a:ln>
              <a:solidFill>
                <a:srgbClr val="FF66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1663700" y="1384299"/>
            <a:ext cx="4601732" cy="4066061"/>
            <a:chOff x="-190500" y="2120899"/>
            <a:chExt cx="5359401" cy="4165600"/>
          </a:xfrm>
        </p:grpSpPr>
        <p:sp>
          <p:nvSpPr>
            <p:cNvPr id="37" name="Oval 36"/>
            <p:cNvSpPr/>
            <p:nvPr/>
          </p:nvSpPr>
          <p:spPr>
            <a:xfrm>
              <a:off x="1075169" y="5683249"/>
              <a:ext cx="588531" cy="603250"/>
            </a:xfrm>
            <a:prstGeom prst="ellipse">
              <a:avLst/>
            </a:prstGeom>
            <a:noFill/>
            <a:ln>
              <a:solidFill>
                <a:srgbClr val="0000FF"/>
              </a:solidFill>
              <a:prstDash val="dot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>
              <a:stCxn id="37" idx="0"/>
            </p:cNvCxnSpPr>
            <p:nvPr/>
          </p:nvCxnSpPr>
          <p:spPr>
            <a:xfrm flipH="1" flipV="1">
              <a:off x="-190500" y="2120900"/>
              <a:ext cx="1559935" cy="3562349"/>
            </a:xfrm>
            <a:prstGeom prst="straightConnector1">
              <a:avLst/>
            </a:prstGeom>
            <a:ln>
              <a:solidFill>
                <a:srgbClr val="008000"/>
              </a:solidFill>
              <a:prstDash val="dot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37" idx="7"/>
            </p:cNvCxnSpPr>
            <p:nvPr/>
          </p:nvCxnSpPr>
          <p:spPr>
            <a:xfrm flipV="1">
              <a:off x="1577513" y="2120899"/>
              <a:ext cx="3591388" cy="3650693"/>
            </a:xfrm>
            <a:prstGeom prst="straightConnector1">
              <a:avLst/>
            </a:prstGeom>
            <a:ln>
              <a:solidFill>
                <a:srgbClr val="FF6600"/>
              </a:solidFill>
              <a:prstDash val="dot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3181766" y="1117600"/>
            <a:ext cx="4501734" cy="4365617"/>
            <a:chOff x="174888" y="1814010"/>
            <a:chExt cx="5242938" cy="4472489"/>
          </a:xfrm>
        </p:grpSpPr>
        <p:sp>
          <p:nvSpPr>
            <p:cNvPr id="43" name="Oval 42"/>
            <p:cNvSpPr/>
            <p:nvPr/>
          </p:nvSpPr>
          <p:spPr>
            <a:xfrm>
              <a:off x="1075169" y="5683249"/>
              <a:ext cx="588531" cy="603250"/>
            </a:xfrm>
            <a:prstGeom prst="ellipse">
              <a:avLst/>
            </a:prstGeom>
            <a:noFill/>
            <a:ln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>
              <a:stCxn id="43" idx="0"/>
            </p:cNvCxnSpPr>
            <p:nvPr/>
          </p:nvCxnSpPr>
          <p:spPr>
            <a:xfrm flipH="1" flipV="1">
              <a:off x="174888" y="1814010"/>
              <a:ext cx="1194548" cy="3869239"/>
            </a:xfrm>
            <a:prstGeom prst="straightConnector1">
              <a:avLst/>
            </a:prstGeom>
            <a:ln>
              <a:solidFill>
                <a:srgbClr val="008000"/>
              </a:solidFill>
              <a:prstDash val="dash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43" idx="7"/>
            </p:cNvCxnSpPr>
            <p:nvPr/>
          </p:nvCxnSpPr>
          <p:spPr>
            <a:xfrm flipV="1">
              <a:off x="1577512" y="1814010"/>
              <a:ext cx="3840314" cy="3957583"/>
            </a:xfrm>
            <a:prstGeom prst="straightConnector1">
              <a:avLst/>
            </a:prstGeom>
            <a:ln>
              <a:solidFill>
                <a:srgbClr val="FF6600"/>
              </a:solidFill>
              <a:prstDash val="dash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1211572" y="2120899"/>
            <a:ext cx="6052827" cy="3346540"/>
            <a:chOff x="1075169" y="2858034"/>
            <a:chExt cx="7049417" cy="3428465"/>
          </a:xfrm>
        </p:grpSpPr>
        <p:sp>
          <p:nvSpPr>
            <p:cNvPr id="49" name="Oval 48"/>
            <p:cNvSpPr/>
            <p:nvPr/>
          </p:nvSpPr>
          <p:spPr>
            <a:xfrm>
              <a:off x="1075169" y="5683249"/>
              <a:ext cx="588531" cy="603250"/>
            </a:xfrm>
            <a:prstGeom prst="ellipse">
              <a:avLst/>
            </a:prstGeom>
            <a:noFill/>
            <a:ln>
              <a:solidFill>
                <a:srgbClr val="0000FF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Arrow Connector 49"/>
            <p:cNvCxnSpPr>
              <a:stCxn id="49" idx="0"/>
            </p:cNvCxnSpPr>
            <p:nvPr/>
          </p:nvCxnSpPr>
          <p:spPr>
            <a:xfrm flipV="1">
              <a:off x="1369435" y="2949111"/>
              <a:ext cx="1267676" cy="2734138"/>
            </a:xfrm>
            <a:prstGeom prst="straightConnector1">
              <a:avLst/>
            </a:prstGeom>
            <a:ln>
              <a:solidFill>
                <a:srgbClr val="008000"/>
              </a:solidFill>
              <a:prstDash val="sysDash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49" idx="7"/>
            </p:cNvCxnSpPr>
            <p:nvPr/>
          </p:nvCxnSpPr>
          <p:spPr>
            <a:xfrm flipV="1">
              <a:off x="1577512" y="2858034"/>
              <a:ext cx="6547074" cy="2913559"/>
            </a:xfrm>
            <a:prstGeom prst="straightConnector1">
              <a:avLst/>
            </a:prstGeom>
            <a:ln>
              <a:solidFill>
                <a:srgbClr val="FF6600"/>
              </a:solidFill>
              <a:prstDash val="sysDash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726534" y="3048000"/>
            <a:ext cx="90722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YES!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968848" y="3015734"/>
            <a:ext cx="8549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NO!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942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0"/>
            <a:ext cx="9144000" cy="6740413"/>
            <a:chOff x="0" y="0"/>
            <a:chExt cx="9144000" cy="6740413"/>
          </a:xfrm>
        </p:grpSpPr>
        <p:pic>
          <p:nvPicPr>
            <p:cNvPr id="14" name="Picture 13" descr="Screen Shot 2013-11-26 at 8.44.45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0" y="4574060"/>
              <a:ext cx="7988300" cy="2166353"/>
            </a:xfrm>
            <a:prstGeom prst="rect">
              <a:avLst/>
            </a:prstGeom>
          </p:spPr>
        </p:pic>
        <p:pic>
          <p:nvPicPr>
            <p:cNvPr id="2" name="Picture 1" descr="Screen Shot 2013-11-26 at 8.34.17 P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7654" y="0"/>
              <a:ext cx="4406346" cy="2959100"/>
            </a:xfrm>
            <a:prstGeom prst="rect">
              <a:avLst/>
            </a:prstGeom>
          </p:spPr>
        </p:pic>
        <p:pic>
          <p:nvPicPr>
            <p:cNvPr id="4" name="Picture 3" descr="Screen Shot 2013-11-26 at 8.36.13 PM.p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52" r="6403"/>
            <a:stretch/>
          </p:blipFill>
          <p:spPr>
            <a:xfrm>
              <a:off x="5080000" y="2959100"/>
              <a:ext cx="4064000" cy="1447800"/>
            </a:xfrm>
            <a:prstGeom prst="rect">
              <a:avLst/>
            </a:prstGeom>
          </p:spPr>
        </p:pic>
        <p:pic>
          <p:nvPicPr>
            <p:cNvPr id="5" name="Picture 4" descr="Screen Shot 2013-11-26 at 8.38.28 PM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3657" y="4406900"/>
              <a:ext cx="2500343" cy="1587499"/>
            </a:xfrm>
            <a:prstGeom prst="rect">
              <a:avLst/>
            </a:prstGeom>
            <a:ln>
              <a:solidFill>
                <a:srgbClr val="4F81BD"/>
              </a:solidFill>
            </a:ln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6673850" y="4197350"/>
              <a:ext cx="539750" cy="8509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7" descr="Screen Shot 2013-11-26 at 8.41.10 PM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9700"/>
              <a:ext cx="4610100" cy="2819400"/>
            </a:xfrm>
            <a:prstGeom prst="rect">
              <a:avLst/>
            </a:prstGeom>
          </p:spPr>
        </p:pic>
        <p:pic>
          <p:nvPicPr>
            <p:cNvPr id="9" name="Picture 8" descr="Screen Shot 2013-11-26 at 8.42.28 PM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700" y="1689100"/>
              <a:ext cx="1741416" cy="2159000"/>
            </a:xfrm>
            <a:prstGeom prst="rect">
              <a:avLst/>
            </a:prstGeom>
            <a:ln>
              <a:solidFill>
                <a:srgbClr val="4F81BD"/>
              </a:solidFill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1439336" y="3624054"/>
              <a:ext cx="6600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2800 cm-</a:t>
              </a:r>
              <a:r>
                <a:rPr lang="en-US" sz="900" baseline="30000" dirty="0" smtClean="0"/>
                <a:t>1</a:t>
              </a:r>
              <a:endParaRPr lang="en-US" sz="900" baseline="30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8132" y="3624054"/>
              <a:ext cx="42832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3200</a:t>
              </a:r>
              <a:endParaRPr lang="en-US" sz="9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1117600" y="1117600"/>
              <a:ext cx="88900" cy="990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4" descr="Screen Shot 2013-11-26 at 8.47.32 PM.png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6534" y="4574060"/>
              <a:ext cx="3956050" cy="876300"/>
            </a:xfrm>
            <a:prstGeom prst="rect">
              <a:avLst/>
            </a:prstGeom>
            <a:ln>
              <a:solidFill>
                <a:srgbClr val="4F81BD"/>
              </a:solidFill>
            </a:ln>
          </p:spPr>
        </p:pic>
        <p:cxnSp>
          <p:nvCxnSpPr>
            <p:cNvPr id="17" name="Straight Arrow Connector 16"/>
            <p:cNvCxnSpPr/>
            <p:nvPr/>
          </p:nvCxnSpPr>
          <p:spPr>
            <a:xfrm flipV="1">
              <a:off x="2552700" y="5462558"/>
              <a:ext cx="12700" cy="53184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 descr="Screen Shot 2013-11-26 at 8.49.34 PM.pn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4" y="5683249"/>
              <a:ext cx="908050" cy="603250"/>
            </a:xfrm>
            <a:prstGeom prst="rect">
              <a:avLst/>
            </a:prstGeom>
            <a:ln>
              <a:solidFill>
                <a:srgbClr val="4F81BD"/>
              </a:solidFill>
            </a:ln>
          </p:spPr>
        </p:pic>
        <p:cxnSp>
          <p:nvCxnSpPr>
            <p:cNvPr id="20" name="Straight Arrow Connector 19"/>
            <p:cNvCxnSpPr/>
            <p:nvPr/>
          </p:nvCxnSpPr>
          <p:spPr>
            <a:xfrm flipV="1">
              <a:off x="596900" y="5994399"/>
              <a:ext cx="319554" cy="10160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1" name="Picture 20" descr="Screen Shot 2013-11-26 at 8.51.21 PM.png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0" y="4737099"/>
              <a:ext cx="889000" cy="1549400"/>
            </a:xfrm>
            <a:prstGeom prst="rect">
              <a:avLst/>
            </a:prstGeom>
            <a:ln>
              <a:solidFill>
                <a:srgbClr val="4F81BD"/>
              </a:solidFill>
            </a:ln>
          </p:spPr>
        </p:pic>
        <p:cxnSp>
          <p:nvCxnSpPr>
            <p:cNvPr id="23" name="Straight Arrow Connector 22"/>
            <p:cNvCxnSpPr>
              <a:endCxn id="21" idx="1"/>
            </p:cNvCxnSpPr>
            <p:nvPr/>
          </p:nvCxnSpPr>
          <p:spPr>
            <a:xfrm flipV="1">
              <a:off x="5168900" y="5511799"/>
              <a:ext cx="165100" cy="7620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2667000" y="3624054"/>
              <a:ext cx="13773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compound B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617931" y="532824"/>
              <a:ext cx="1520522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>
                  <a:solidFill>
                    <a:schemeClr val="accent1"/>
                  </a:solidFill>
                </a:rPr>
                <a:t>M = 162 </a:t>
              </a:r>
              <a:r>
                <a:rPr lang="en-US" sz="1400" dirty="0" err="1" smtClean="0">
                  <a:solidFill>
                    <a:schemeClr val="accent1"/>
                  </a:solidFill>
                </a:rPr>
                <a:t>amu</a:t>
              </a:r>
              <a:endParaRPr lang="en-US" sz="1400" dirty="0" smtClean="0">
                <a:solidFill>
                  <a:schemeClr val="accent1"/>
                </a:solidFill>
              </a:endParaRPr>
            </a:p>
            <a:p>
              <a:pPr algn="r"/>
              <a:r>
                <a:rPr lang="en-US" sz="1400" dirty="0" smtClean="0">
                  <a:solidFill>
                    <a:schemeClr val="accent1"/>
                  </a:solidFill>
                </a:rPr>
                <a:t>C</a:t>
              </a:r>
              <a:r>
                <a:rPr lang="en-US" sz="1400" baseline="-25000" dirty="0" smtClean="0">
                  <a:solidFill>
                    <a:schemeClr val="accent1"/>
                  </a:solidFill>
                </a:rPr>
                <a:t>12</a:t>
              </a:r>
              <a:r>
                <a:rPr lang="en-US" sz="1400" dirty="0" smtClean="0">
                  <a:solidFill>
                    <a:schemeClr val="accent1"/>
                  </a:solidFill>
                </a:rPr>
                <a:t>H</a:t>
              </a:r>
              <a:r>
                <a:rPr lang="en-US" sz="1400" baseline="-25000" dirty="0" smtClean="0">
                  <a:solidFill>
                    <a:schemeClr val="accent1"/>
                  </a:solidFill>
                </a:rPr>
                <a:t>18</a:t>
              </a:r>
              <a:r>
                <a:rPr lang="en-US" sz="1400" dirty="0" smtClean="0">
                  <a:solidFill>
                    <a:schemeClr val="accent1"/>
                  </a:solidFill>
                </a:rPr>
                <a:t> (IHD = 4)</a:t>
              </a:r>
            </a:p>
            <a:p>
              <a:pPr algn="r"/>
              <a:r>
                <a:rPr lang="en-US" sz="1400" dirty="0" smtClean="0">
                  <a:solidFill>
                    <a:schemeClr val="accent1"/>
                  </a:solidFill>
                </a:rPr>
                <a:t>C</a:t>
              </a:r>
              <a:r>
                <a:rPr lang="en-US" sz="1400" baseline="-25000" dirty="0" smtClean="0">
                  <a:solidFill>
                    <a:schemeClr val="accent1"/>
                  </a:solidFill>
                </a:rPr>
                <a:t>11</a:t>
              </a:r>
              <a:r>
                <a:rPr lang="en-US" sz="1400" dirty="0" smtClean="0">
                  <a:solidFill>
                    <a:schemeClr val="accent1"/>
                  </a:solidFill>
                </a:rPr>
                <a:t>H</a:t>
              </a:r>
              <a:r>
                <a:rPr lang="en-US" sz="1400" baseline="-25000" dirty="0" smtClean="0">
                  <a:solidFill>
                    <a:schemeClr val="accent1"/>
                  </a:solidFill>
                </a:rPr>
                <a:t>14</a:t>
              </a:r>
              <a:r>
                <a:rPr lang="en-US" sz="1400" dirty="0" smtClean="0">
                  <a:solidFill>
                    <a:schemeClr val="accent1"/>
                  </a:solidFill>
                </a:rPr>
                <a:t>O (IHD = 5)</a:t>
              </a:r>
            </a:p>
            <a:p>
              <a:pPr algn="r"/>
              <a:r>
                <a:rPr lang="en-US" sz="1400" dirty="0" smtClean="0">
                  <a:solidFill>
                    <a:schemeClr val="accent1"/>
                  </a:solidFill>
                </a:rPr>
                <a:t>C</a:t>
              </a:r>
              <a:r>
                <a:rPr lang="en-US" sz="1400" baseline="-25000" dirty="0" smtClean="0">
                  <a:solidFill>
                    <a:schemeClr val="accent1"/>
                  </a:solidFill>
                </a:rPr>
                <a:t>10</a:t>
              </a:r>
              <a:r>
                <a:rPr lang="en-US" sz="1400" dirty="0" smtClean="0">
                  <a:solidFill>
                    <a:schemeClr val="accent1"/>
                  </a:solidFill>
                </a:rPr>
                <a:t>H</a:t>
              </a:r>
              <a:r>
                <a:rPr lang="en-US" sz="1400" baseline="-25000" dirty="0" smtClean="0">
                  <a:solidFill>
                    <a:schemeClr val="accent1"/>
                  </a:solidFill>
                </a:rPr>
                <a:t>10</a:t>
              </a:r>
              <a:r>
                <a:rPr lang="en-US" sz="1400" dirty="0" smtClean="0">
                  <a:solidFill>
                    <a:schemeClr val="accent1"/>
                  </a:solidFill>
                </a:rPr>
                <a:t>O</a:t>
              </a:r>
              <a:r>
                <a:rPr lang="en-US" sz="1400" baseline="-25000" dirty="0" smtClean="0">
                  <a:solidFill>
                    <a:schemeClr val="accent1"/>
                  </a:solidFill>
                </a:rPr>
                <a:t>2</a:t>
              </a:r>
              <a:r>
                <a:rPr lang="en-US" sz="1400" dirty="0" smtClean="0">
                  <a:solidFill>
                    <a:schemeClr val="accent1"/>
                  </a:solidFill>
                </a:rPr>
                <a:t> (IHD = 6)</a:t>
              </a:r>
            </a:p>
            <a:p>
              <a:pPr algn="r"/>
              <a:r>
                <a:rPr lang="en-US" sz="1400" dirty="0" smtClean="0">
                  <a:solidFill>
                    <a:schemeClr val="accent1"/>
                  </a:solidFill>
                </a:rPr>
                <a:t>C</a:t>
              </a:r>
              <a:r>
                <a:rPr lang="en-US" sz="1400" baseline="-25000" dirty="0" smtClean="0">
                  <a:solidFill>
                    <a:schemeClr val="accent1"/>
                  </a:solidFill>
                </a:rPr>
                <a:t>10</a:t>
              </a:r>
              <a:r>
                <a:rPr lang="en-US" sz="1400" dirty="0" smtClean="0">
                  <a:solidFill>
                    <a:schemeClr val="accent1"/>
                  </a:solidFill>
                </a:rPr>
                <a:t>H</a:t>
              </a:r>
              <a:r>
                <a:rPr lang="en-US" sz="1400" baseline="-25000" dirty="0" smtClean="0">
                  <a:solidFill>
                    <a:schemeClr val="accent1"/>
                  </a:solidFill>
                </a:rPr>
                <a:t>14</a:t>
              </a:r>
              <a:r>
                <a:rPr lang="en-US" sz="1400" dirty="0" smtClean="0">
                  <a:solidFill>
                    <a:schemeClr val="accent1"/>
                  </a:solidFill>
                </a:rPr>
                <a:t>N</a:t>
              </a:r>
              <a:r>
                <a:rPr lang="en-US" sz="1400" baseline="-25000" dirty="0" smtClean="0">
                  <a:solidFill>
                    <a:schemeClr val="accent1"/>
                  </a:solidFill>
                </a:rPr>
                <a:t>2</a:t>
              </a:r>
              <a:r>
                <a:rPr lang="en-US" sz="1400" dirty="0" smtClean="0">
                  <a:solidFill>
                    <a:schemeClr val="accent1"/>
                  </a:solidFill>
                </a:rPr>
                <a:t> (IHD = 5)</a:t>
              </a:r>
              <a:endParaRPr lang="en-US" sz="1400" dirty="0">
                <a:solidFill>
                  <a:schemeClr val="accent1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916454" y="4297061"/>
              <a:ext cx="34932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2          1                                             2                               1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75169" y="5717400"/>
              <a:ext cx="2626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1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799569" y="4909750"/>
              <a:ext cx="2626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3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939" y="5450360"/>
              <a:ext cx="1046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aldehyde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521185" y="5532734"/>
              <a:ext cx="143181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6 H in aromatic (+ alkene?) regio</a:t>
              </a:r>
              <a:r>
                <a:rPr lang="en-US" sz="1400" dirty="0">
                  <a:solidFill>
                    <a:srgbClr val="FF0000"/>
                  </a:solidFill>
                </a:rPr>
                <a:t>n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799569" y="5141431"/>
              <a:ext cx="98223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rgbClr val="FF0000"/>
                  </a:solidFill>
                </a:rPr>
                <a:t>methoxy</a:t>
              </a:r>
              <a:endParaRPr lang="en-US" sz="1400" dirty="0" smtClean="0">
                <a:solidFill>
                  <a:srgbClr val="FF0000"/>
                </a:solidFill>
              </a:endParaRPr>
            </a:p>
            <a:p>
              <a:r>
                <a:rPr lang="en-US" sz="1400" dirty="0" smtClean="0">
                  <a:solidFill>
                    <a:srgbClr val="FF0000"/>
                  </a:solidFill>
                </a:rPr>
                <a:t>(singlet,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integr</a:t>
              </a:r>
              <a:r>
                <a:rPr lang="en-US" sz="1400" dirty="0" smtClean="0">
                  <a:solidFill>
                    <a:srgbClr val="FF0000"/>
                  </a:solidFill>
                </a:rPr>
                <a:t>.=3 &amp;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δ</a:t>
              </a:r>
              <a:r>
                <a:rPr lang="en-US" sz="1400" dirty="0" smtClean="0">
                  <a:solidFill>
                    <a:srgbClr val="FF0000"/>
                  </a:solidFill>
                </a:rPr>
                <a:t> = 3.8)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83254" y="2761377"/>
              <a:ext cx="329044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chemeClr val="accent4"/>
                  </a:solidFill>
                </a:rPr>
                <a:t>para-disubst</a:t>
              </a:r>
              <a:r>
                <a:rPr lang="en-US" sz="1400" dirty="0" smtClean="0">
                  <a:solidFill>
                    <a:schemeClr val="accent4"/>
                  </a:solidFill>
                </a:rPr>
                <a:t>. benzene: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400" baseline="30000" dirty="0" smtClean="0">
                  <a:solidFill>
                    <a:schemeClr val="accent4"/>
                  </a:solidFill>
                </a:rPr>
                <a:t>1</a:t>
              </a:r>
              <a:r>
                <a:rPr lang="en-US" sz="1400" dirty="0" smtClean="0">
                  <a:solidFill>
                    <a:schemeClr val="accent4"/>
                  </a:solidFill>
                </a:rPr>
                <a:t>H doublets 7.5 and 6.9 ppm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400" baseline="30000" dirty="0" smtClean="0">
                  <a:solidFill>
                    <a:schemeClr val="accent4"/>
                  </a:solidFill>
                </a:rPr>
                <a:t>13</a:t>
              </a:r>
              <a:r>
                <a:rPr lang="en-US" sz="1400" dirty="0" smtClean="0">
                  <a:solidFill>
                    <a:schemeClr val="accent4"/>
                  </a:solidFill>
                </a:rPr>
                <a:t>C double height </a:t>
              </a:r>
              <a:r>
                <a:rPr lang="en-US" sz="1400" dirty="0" err="1" smtClean="0">
                  <a:solidFill>
                    <a:schemeClr val="accent4"/>
                  </a:solidFill>
                </a:rPr>
                <a:t>pks</a:t>
              </a:r>
              <a:r>
                <a:rPr lang="en-US" sz="1400" dirty="0" smtClean="0">
                  <a:solidFill>
                    <a:schemeClr val="accent4"/>
                  </a:solidFill>
                </a:rPr>
                <a:t> 130 &amp; 114 ppm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400" dirty="0" smtClean="0">
                  <a:solidFill>
                    <a:schemeClr val="accent4"/>
                  </a:solidFill>
                </a:rPr>
                <a:t>strong IR ≈ 825 cm</a:t>
              </a:r>
              <a:r>
                <a:rPr lang="en-US" sz="1400" baseline="30000" dirty="0" smtClean="0">
                  <a:solidFill>
                    <a:schemeClr val="accent4"/>
                  </a:solidFill>
                </a:rPr>
                <a:t>-1</a:t>
              </a:r>
              <a:r>
                <a:rPr lang="en-US" sz="1400" dirty="0" smtClean="0">
                  <a:solidFill>
                    <a:schemeClr val="accent4"/>
                  </a:solidFill>
                </a:rPr>
                <a:t> (and not 700-800)</a:t>
              </a:r>
              <a:endParaRPr lang="en-US" sz="1400" dirty="0">
                <a:solidFill>
                  <a:schemeClr val="accent4"/>
                </a:solidFill>
              </a:endParaRPr>
            </a:p>
          </p:txBody>
        </p:sp>
        <p:sp>
          <p:nvSpPr>
            <p:cNvPr id="28" name="5-Point Star 27"/>
            <p:cNvSpPr/>
            <p:nvPr/>
          </p:nvSpPr>
          <p:spPr>
            <a:xfrm>
              <a:off x="916454" y="4737099"/>
              <a:ext cx="158715" cy="172651"/>
            </a:xfrm>
            <a:prstGeom prst="star5">
              <a:avLst/>
            </a:prstGeom>
            <a:solidFill>
              <a:schemeClr val="accent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5-Point Star 29"/>
            <p:cNvSpPr/>
            <p:nvPr/>
          </p:nvSpPr>
          <p:spPr>
            <a:xfrm>
              <a:off x="2872254" y="4716847"/>
              <a:ext cx="158715" cy="172651"/>
            </a:xfrm>
            <a:prstGeom prst="star5">
              <a:avLst/>
            </a:prstGeom>
            <a:solidFill>
              <a:schemeClr val="accent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5-Point Star 30"/>
            <p:cNvSpPr/>
            <p:nvPr/>
          </p:nvSpPr>
          <p:spPr>
            <a:xfrm>
              <a:off x="6515135" y="2903150"/>
              <a:ext cx="158715" cy="172651"/>
            </a:xfrm>
            <a:prstGeom prst="star5">
              <a:avLst/>
            </a:prstGeom>
            <a:solidFill>
              <a:schemeClr val="accent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5-Point Star 31"/>
            <p:cNvSpPr/>
            <p:nvPr/>
          </p:nvSpPr>
          <p:spPr>
            <a:xfrm>
              <a:off x="6997735" y="2959100"/>
              <a:ext cx="158715" cy="172651"/>
            </a:xfrm>
            <a:prstGeom prst="star5">
              <a:avLst/>
            </a:prstGeom>
            <a:solidFill>
              <a:schemeClr val="accent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5-Point Star 32"/>
            <p:cNvSpPr/>
            <p:nvPr/>
          </p:nvSpPr>
          <p:spPr>
            <a:xfrm>
              <a:off x="3852569" y="1620451"/>
              <a:ext cx="158715" cy="172651"/>
            </a:xfrm>
            <a:prstGeom prst="star5">
              <a:avLst/>
            </a:prstGeom>
            <a:solidFill>
              <a:schemeClr val="accent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1314452" y="4099123"/>
              <a:ext cx="3638548" cy="911797"/>
              <a:chOff x="1314452" y="4099123"/>
              <a:chExt cx="3638548" cy="911797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1550916" y="4099123"/>
                <a:ext cx="34020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008000"/>
                    </a:solidFill>
                  </a:rPr>
                  <a:t>large coupling suggests trans-alkene</a:t>
                </a:r>
                <a:endParaRPr lang="en-US" sz="1400" dirty="0">
                  <a:solidFill>
                    <a:srgbClr val="008000"/>
                  </a:solidFill>
                </a:endParaRPr>
              </a:p>
            </p:txBody>
          </p:sp>
          <p:sp>
            <p:nvSpPr>
              <p:cNvPr id="36" name="Right Bracket 35"/>
              <p:cNvSpPr/>
              <p:nvPr/>
            </p:nvSpPr>
            <p:spPr>
              <a:xfrm rot="16200000">
                <a:off x="1353153" y="4773066"/>
                <a:ext cx="75755" cy="153158"/>
              </a:xfrm>
              <a:prstGeom prst="rightBracket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ight Bracket 36"/>
              <p:cNvSpPr/>
              <p:nvPr/>
            </p:nvSpPr>
            <p:spPr>
              <a:xfrm rot="16200000">
                <a:off x="4131281" y="4781943"/>
                <a:ext cx="75755" cy="153158"/>
              </a:xfrm>
              <a:prstGeom prst="rightBracket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ight Bracket 38"/>
              <p:cNvSpPr/>
              <p:nvPr/>
            </p:nvSpPr>
            <p:spPr>
              <a:xfrm rot="16200000">
                <a:off x="4207102" y="4896464"/>
                <a:ext cx="75755" cy="153158"/>
              </a:xfrm>
              <a:prstGeom prst="rightBracket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1" name="Straight Arrow Connector 40"/>
              <p:cNvCxnSpPr/>
              <p:nvPr/>
            </p:nvCxnSpPr>
            <p:spPr>
              <a:xfrm>
                <a:off x="3952875" y="4371975"/>
                <a:ext cx="187325" cy="409575"/>
              </a:xfrm>
              <a:prstGeom prst="straightConnector1">
                <a:avLst/>
              </a:prstGeom>
              <a:ln>
                <a:solidFill>
                  <a:srgbClr val="008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/>
              <p:nvPr/>
            </p:nvCxnSpPr>
            <p:spPr>
              <a:xfrm flipH="1">
                <a:off x="1387475" y="4371975"/>
                <a:ext cx="747641" cy="409575"/>
              </a:xfrm>
              <a:prstGeom prst="straightConnector1">
                <a:avLst/>
              </a:prstGeom>
              <a:ln>
                <a:solidFill>
                  <a:srgbClr val="008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/>
            <p:cNvGrpSpPr/>
            <p:nvPr/>
          </p:nvGrpSpPr>
          <p:grpSpPr>
            <a:xfrm>
              <a:off x="5302783" y="1193800"/>
              <a:ext cx="3806632" cy="829052"/>
              <a:chOff x="5302783" y="1193800"/>
              <a:chExt cx="3806632" cy="829052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7502185" y="1193800"/>
                <a:ext cx="1607230" cy="30480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5302783" y="1715075"/>
                <a:ext cx="218868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FF0000"/>
                    </a:solidFill>
                  </a:rPr>
                  <a:t>-OCH</a:t>
                </a:r>
                <a:r>
                  <a:rPr lang="en-US" sz="1400" baseline="-25000" dirty="0" smtClean="0">
                    <a:solidFill>
                      <a:srgbClr val="FF0000"/>
                    </a:solidFill>
                  </a:rPr>
                  <a:t>3</a:t>
                </a:r>
                <a:r>
                  <a:rPr lang="en-US" sz="1400" dirty="0" smtClean="0">
                    <a:solidFill>
                      <a:srgbClr val="FF0000"/>
                    </a:solidFill>
                  </a:rPr>
                  <a:t> &amp; -CHO require 2 O</a:t>
                </a:r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49" name="Straight Arrow Connector 48"/>
              <p:cNvCxnSpPr/>
              <p:nvPr/>
            </p:nvCxnSpPr>
            <p:spPr>
              <a:xfrm flipV="1">
                <a:off x="7213600" y="1498600"/>
                <a:ext cx="404331" cy="294502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511295" y="96450"/>
              <a:ext cx="2946400" cy="1447800"/>
            </a:xfrm>
            <a:prstGeom prst="rect">
              <a:avLst/>
            </a:prstGeom>
            <a:solidFill>
              <a:srgbClr val="DCE6F2"/>
            </a:solidFill>
          </p:spPr>
        </p:pic>
      </p:grpSp>
    </p:spTree>
    <p:extLst>
      <p:ext uri="{BB962C8B-B14F-4D97-AF65-F5344CB8AC3E}">
        <p14:creationId xmlns:p14="http://schemas.microsoft.com/office/powerpoint/2010/main" val="2565103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2142</TotalTime>
  <Words>943</Words>
  <Application>Microsoft Macintosh PowerPoint</Application>
  <PresentationFormat>On-screen Show (4:3)</PresentationFormat>
  <Paragraphs>148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MW to molecular formula</vt:lpstr>
      <vt:lpstr>PowerPoint Presentation</vt:lpstr>
      <vt:lpstr>PowerPoint Presentation</vt:lpstr>
      <vt:lpstr>PowerPoint Presentation</vt:lpstr>
      <vt:lpstr>Solutions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Haverford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Scarrow</dc:creator>
  <cp:lastModifiedBy>Rob Scarrow</cp:lastModifiedBy>
  <cp:revision>27</cp:revision>
  <cp:lastPrinted>2013-11-27T02:29:16Z</cp:lastPrinted>
  <dcterms:created xsi:type="dcterms:W3CDTF">2013-11-27T01:08:26Z</dcterms:created>
  <dcterms:modified xsi:type="dcterms:W3CDTF">2013-12-03T12:58:37Z</dcterms:modified>
</cp:coreProperties>
</file>